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60" r:id="rId4"/>
    <p:sldId id="262" r:id="rId5"/>
    <p:sldId id="263" r:id="rId6"/>
    <p:sldId id="261" r:id="rId7"/>
    <p:sldId id="264" r:id="rId8"/>
    <p:sldId id="259" r:id="rId9"/>
    <p:sldId id="25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51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05C01-4C00-4EFB-9E00-AADF5AAEA6C4}" type="datetimeFigureOut">
              <a:rPr lang="en-AU" smtClean="0"/>
              <a:t>1/03/2016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A8841-23E5-467D-8C57-FE4BA96027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111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Accommodation options include luxurious self-contained studios, as well as spacious one and two bedroom apartments — a perfect fit for one or many. Each room is well-appointed with a range of contemporary and functional features:</a:t>
            </a:r>
          </a:p>
          <a:p>
            <a:r>
              <a:rPr lang="en-AU" dirty="0" smtClean="0"/>
              <a:t>Daily complimentary buffet breakfast</a:t>
            </a:r>
          </a:p>
          <a:p>
            <a:r>
              <a:rPr lang="en-AU" dirty="0" smtClean="0"/>
              <a:t>Fully equipped kitchen</a:t>
            </a:r>
          </a:p>
          <a:p>
            <a:r>
              <a:rPr lang="en-AU" dirty="0" smtClean="0"/>
              <a:t>Television</a:t>
            </a:r>
          </a:p>
          <a:p>
            <a:r>
              <a:rPr lang="en-AU" dirty="0" smtClean="0"/>
              <a:t>Complimentary </a:t>
            </a:r>
            <a:r>
              <a:rPr lang="en-AU" dirty="0" err="1" smtClean="0"/>
              <a:t>WiFi</a:t>
            </a:r>
            <a:endParaRPr lang="en-AU" dirty="0" smtClean="0"/>
          </a:p>
          <a:p>
            <a:r>
              <a:rPr lang="en-AU" dirty="0" smtClean="0"/>
              <a:t>Work desk</a:t>
            </a:r>
          </a:p>
          <a:p>
            <a:r>
              <a:rPr lang="en-AU" dirty="0" smtClean="0"/>
              <a:t>King, Queen or Twin rooms</a:t>
            </a:r>
          </a:p>
          <a:p>
            <a:r>
              <a:rPr lang="en-AU" dirty="0" smtClean="0"/>
              <a:t>On-site parking</a:t>
            </a:r>
          </a:p>
          <a:p>
            <a:r>
              <a:rPr lang="en-AU" dirty="0" err="1" smtClean="0"/>
              <a:t>En</a:t>
            </a:r>
            <a:r>
              <a:rPr lang="en-AU" dirty="0" smtClean="0"/>
              <a:t> suite bathrooms</a:t>
            </a:r>
          </a:p>
          <a:p>
            <a:r>
              <a:rPr lang="en-AU" dirty="0" smtClean="0"/>
              <a:t>Laundry facilities</a:t>
            </a:r>
          </a:p>
          <a:p>
            <a:r>
              <a:rPr lang="en-AU" dirty="0" smtClean="0"/>
              <a:t>Conference facilities available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A8841-23E5-467D-8C57-FE4BA9602788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464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grpSp>
        <p:nvGrpSpPr>
          <p:cNvPr id="4" name="Group 6"/>
          <p:cNvGrpSpPr/>
          <p:nvPr/>
        </p:nvGrpSpPr>
        <p:grpSpPr>
          <a:xfrm>
            <a:off x="1497" y="5500319"/>
            <a:ext cx="9170984" cy="1357681"/>
            <a:chOff x="1497" y="5500319"/>
            <a:chExt cx="9170984" cy="1357681"/>
          </a:xfrm>
        </p:grpSpPr>
        <p:sp>
          <p:nvSpPr>
            <p:cNvPr id="8" name="Rectangle 7"/>
            <p:cNvSpPr/>
            <p:nvPr userDrawn="1"/>
          </p:nvSpPr>
          <p:spPr>
            <a:xfrm>
              <a:off x="1497" y="5940320"/>
              <a:ext cx="9158377" cy="91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497" y="5563679"/>
              <a:ext cx="9170984" cy="932871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0" y="117"/>
                </a:cxn>
                <a:cxn ang="0">
                  <a:pos x="0" y="137"/>
                </a:cxn>
                <a:cxn ang="0">
                  <a:pos x="2030" y="137"/>
                </a:cxn>
                <a:cxn ang="0">
                  <a:pos x="2313" y="117"/>
                </a:cxn>
                <a:cxn ang="0">
                  <a:pos x="2880" y="0"/>
                </a:cxn>
                <a:cxn ang="0">
                  <a:pos x="2880" y="0"/>
                </a:cxn>
                <a:cxn ang="0">
                  <a:pos x="2880" y="117"/>
                </a:cxn>
                <a:cxn ang="0">
                  <a:pos x="2313" y="117"/>
                </a:cxn>
                <a:cxn ang="0">
                  <a:pos x="2784" y="293"/>
                </a:cxn>
                <a:cxn ang="0">
                  <a:pos x="2880" y="293"/>
                </a:cxn>
                <a:cxn ang="0">
                  <a:pos x="2880" y="0"/>
                </a:cxn>
              </a:cxnLst>
              <a:rect l="0" t="0" r="r" b="b"/>
              <a:pathLst>
                <a:path w="2880" h="293">
                  <a:moveTo>
                    <a:pt x="2313" y="117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030" y="137"/>
                    <a:pt x="2030" y="137"/>
                    <a:pt x="2030" y="137"/>
                  </a:cubicBezTo>
                  <a:cubicBezTo>
                    <a:pt x="2214" y="137"/>
                    <a:pt x="2274" y="132"/>
                    <a:pt x="2313" y="117"/>
                  </a:cubicBezTo>
                  <a:moveTo>
                    <a:pt x="2880" y="0"/>
                  </a:moveTo>
                  <a:cubicBezTo>
                    <a:pt x="2880" y="0"/>
                    <a:pt x="2880" y="0"/>
                    <a:pt x="2880" y="0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2313" y="117"/>
                    <a:pt x="2313" y="117"/>
                    <a:pt x="2313" y="117"/>
                  </a:cubicBezTo>
                  <a:cubicBezTo>
                    <a:pt x="2411" y="197"/>
                    <a:pt x="2542" y="293"/>
                    <a:pt x="2784" y="293"/>
                  </a:cubicBezTo>
                  <a:cubicBezTo>
                    <a:pt x="2842" y="293"/>
                    <a:pt x="2880" y="293"/>
                    <a:pt x="2880" y="293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1497" y="5500319"/>
              <a:ext cx="9170984" cy="435430"/>
            </a:xfrm>
            <a:custGeom>
              <a:avLst/>
              <a:gdLst/>
              <a:ahLst/>
              <a:cxnLst>
                <a:cxn ang="0">
                  <a:pos x="2880" y="20"/>
                </a:cxn>
                <a:cxn ang="0">
                  <a:pos x="2789" y="20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880" y="137"/>
                </a:cxn>
                <a:cxn ang="0">
                  <a:pos x="2880" y="20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1860" y="0"/>
                </a:cxn>
              </a:cxnLst>
              <a:rect l="0" t="0" r="r" b="b"/>
              <a:pathLst>
                <a:path w="2880" h="137">
                  <a:moveTo>
                    <a:pt x="2880" y="20"/>
                  </a:moveTo>
                  <a:cubicBezTo>
                    <a:pt x="2789" y="20"/>
                    <a:pt x="2789" y="20"/>
                    <a:pt x="2789" y="20"/>
                  </a:cubicBezTo>
                  <a:cubicBezTo>
                    <a:pt x="2500" y="20"/>
                    <a:pt x="2393" y="10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880" y="137"/>
                    <a:pt x="2880" y="137"/>
                    <a:pt x="2880" y="137"/>
                  </a:cubicBezTo>
                  <a:cubicBezTo>
                    <a:pt x="2880" y="20"/>
                    <a:pt x="2880" y="20"/>
                    <a:pt x="2880" y="20"/>
                  </a:cubicBezTo>
                  <a:moveTo>
                    <a:pt x="18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216" y="57"/>
                    <a:pt x="2053" y="0"/>
                    <a:pt x="186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1497" y="5563679"/>
              <a:ext cx="7365906" cy="432734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2030" y="136"/>
                </a:cxn>
                <a:cxn ang="0">
                  <a:pos x="2313" y="117"/>
                </a:cxn>
              </a:cxnLst>
              <a:rect l="0" t="0" r="r" b="b"/>
              <a:pathLst>
                <a:path w="2313" h="136">
                  <a:moveTo>
                    <a:pt x="2313" y="117"/>
                  </a:moveTo>
                  <a:cubicBezTo>
                    <a:pt x="2204" y="55"/>
                    <a:pt x="2053" y="0"/>
                    <a:pt x="18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030" y="136"/>
                    <a:pt x="2030" y="136"/>
                    <a:pt x="2030" y="136"/>
                  </a:cubicBezTo>
                  <a:cubicBezTo>
                    <a:pt x="2214" y="136"/>
                    <a:pt x="2274" y="132"/>
                    <a:pt x="2313" y="117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7367402" y="5563679"/>
              <a:ext cx="1805078" cy="869511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0" y="117"/>
                </a:cxn>
                <a:cxn ang="0">
                  <a:pos x="471" y="273"/>
                </a:cxn>
                <a:cxn ang="0">
                  <a:pos x="567" y="273"/>
                </a:cxn>
                <a:cxn ang="0">
                  <a:pos x="567" y="0"/>
                </a:cxn>
                <a:cxn ang="0">
                  <a:pos x="476" y="0"/>
                </a:cxn>
              </a:cxnLst>
              <a:rect l="0" t="0" r="r" b="b"/>
              <a:pathLst>
                <a:path w="567" h="273">
                  <a:moveTo>
                    <a:pt x="476" y="0"/>
                  </a:moveTo>
                  <a:cubicBezTo>
                    <a:pt x="187" y="0"/>
                    <a:pt x="80" y="87"/>
                    <a:pt x="0" y="117"/>
                  </a:cubicBezTo>
                  <a:cubicBezTo>
                    <a:pt x="128" y="190"/>
                    <a:pt x="229" y="273"/>
                    <a:pt x="471" y="273"/>
                  </a:cubicBezTo>
                  <a:cubicBezTo>
                    <a:pt x="529" y="273"/>
                    <a:pt x="567" y="273"/>
                    <a:pt x="567" y="273"/>
                  </a:cubicBezTo>
                  <a:cubicBezTo>
                    <a:pt x="567" y="0"/>
                    <a:pt x="567" y="0"/>
                    <a:pt x="567" y="0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pic>
          <p:nvPicPr>
            <p:cNvPr id="13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15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6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7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8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9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0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1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2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3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4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5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6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0713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649C474-976A-4C20-A5E6-EA7FC20870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3885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9300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1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649C474-976A-4C20-A5E6-EA7FC20870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3824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/>
          <p:nvPr/>
        </p:nvGrpSpPr>
        <p:grpSpPr>
          <a:xfrm>
            <a:off x="-7938" y="6056313"/>
            <a:ext cx="9161463" cy="801687"/>
            <a:chOff x="-7938" y="6056313"/>
            <a:chExt cx="9161463" cy="801687"/>
          </a:xfrm>
        </p:grpSpPr>
        <p:sp>
          <p:nvSpPr>
            <p:cNvPr id="32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grpSp>
          <p:nvGrpSpPr>
            <p:cNvPr id="3" name="Group 1"/>
            <p:cNvGrpSpPr>
              <a:grpSpLocks/>
            </p:cNvGrpSpPr>
            <p:nvPr userDrawn="1"/>
          </p:nvGrpSpPr>
          <p:grpSpPr bwMode="auto">
            <a:xfrm>
              <a:off x="1588" y="6065838"/>
              <a:ext cx="9142412" cy="690562"/>
              <a:chOff x="1495" y="6065893"/>
              <a:chExt cx="9143026" cy="690563"/>
            </a:xfrm>
          </p:grpSpPr>
          <p:sp>
            <p:nvSpPr>
              <p:cNvPr id="35" name="Freeform 8"/>
              <p:cNvSpPr>
                <a:spLocks noEditPoints="1"/>
              </p:cNvSpPr>
              <p:nvPr userDrawn="1"/>
            </p:nvSpPr>
            <p:spPr bwMode="auto">
              <a:xfrm>
                <a:off x="1495" y="6065893"/>
                <a:ext cx="9143026" cy="690563"/>
              </a:xfrm>
              <a:custGeom>
                <a:avLst/>
                <a:gdLst>
                  <a:gd name="T0" fmla="*/ 2880 w 2880"/>
                  <a:gd name="T1" fmla="*/ 14 h 217"/>
                  <a:gd name="T2" fmla="*/ 2817 w 2880"/>
                  <a:gd name="T3" fmla="*/ 14 h 217"/>
                  <a:gd name="T4" fmla="*/ 2486 w 2880"/>
                  <a:gd name="T5" fmla="*/ 95 h 217"/>
                  <a:gd name="T6" fmla="*/ 2486 w 2880"/>
                  <a:gd name="T7" fmla="*/ 95 h 217"/>
                  <a:gd name="T8" fmla="*/ 2880 w 2880"/>
                  <a:gd name="T9" fmla="*/ 95 h 217"/>
                  <a:gd name="T10" fmla="*/ 2880 w 2880"/>
                  <a:gd name="T11" fmla="*/ 217 h 217"/>
                  <a:gd name="T12" fmla="*/ 2880 w 2880"/>
                  <a:gd name="T13" fmla="*/ 217 h 217"/>
                  <a:gd name="T14" fmla="*/ 2880 w 2880"/>
                  <a:gd name="T15" fmla="*/ 14 h 217"/>
                  <a:gd name="T16" fmla="*/ 2171 w 2880"/>
                  <a:gd name="T17" fmla="*/ 0 h 217"/>
                  <a:gd name="T18" fmla="*/ 0 w 2880"/>
                  <a:gd name="T19" fmla="*/ 0 h 217"/>
                  <a:gd name="T20" fmla="*/ 0 w 2880"/>
                  <a:gd name="T21" fmla="*/ 95 h 217"/>
                  <a:gd name="T22" fmla="*/ 2486 w 2880"/>
                  <a:gd name="T23" fmla="*/ 95 h 217"/>
                  <a:gd name="T24" fmla="*/ 2486 w 2880"/>
                  <a:gd name="T25" fmla="*/ 95 h 217"/>
                  <a:gd name="T26" fmla="*/ 2486 w 2880"/>
                  <a:gd name="T27" fmla="*/ 95 h 217"/>
                  <a:gd name="T28" fmla="*/ 2486 w 2880"/>
                  <a:gd name="T29" fmla="*/ 95 h 217"/>
                  <a:gd name="T30" fmla="*/ 2171 w 2880"/>
                  <a:gd name="T31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80" h="217">
                    <a:moveTo>
                      <a:pt x="2880" y="14"/>
                    </a:moveTo>
                    <a:cubicBezTo>
                      <a:pt x="2817" y="14"/>
                      <a:pt x="2817" y="14"/>
                      <a:pt x="2817" y="14"/>
                    </a:cubicBezTo>
                    <a:cubicBezTo>
                      <a:pt x="2616" y="14"/>
                      <a:pt x="2542" y="74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880" y="95"/>
                      <a:pt x="2880" y="95"/>
                      <a:pt x="2880" y="95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14"/>
                      <a:pt x="2880" y="14"/>
                      <a:pt x="2880" y="14"/>
                    </a:cubicBezTo>
                    <a:moveTo>
                      <a:pt x="217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19" y="39"/>
                      <a:pt x="2306" y="0"/>
                      <a:pt x="2171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" name="Freeform 9"/>
              <p:cNvSpPr>
                <a:spLocks noEditPoints="1"/>
              </p:cNvSpPr>
              <p:nvPr userDrawn="1"/>
            </p:nvSpPr>
            <p:spPr bwMode="auto">
              <a:xfrm>
                <a:off x="1495" y="6367518"/>
                <a:ext cx="9143026" cy="388938"/>
              </a:xfrm>
              <a:custGeom>
                <a:avLst/>
                <a:gdLst>
                  <a:gd name="T0" fmla="*/ 2486 w 2880"/>
                  <a:gd name="T1" fmla="*/ 0 h 122"/>
                  <a:gd name="T2" fmla="*/ 0 w 2880"/>
                  <a:gd name="T3" fmla="*/ 0 h 122"/>
                  <a:gd name="T4" fmla="*/ 0 w 2880"/>
                  <a:gd name="T5" fmla="*/ 13 h 122"/>
                  <a:gd name="T6" fmla="*/ 2289 w 2880"/>
                  <a:gd name="T7" fmla="*/ 13 h 122"/>
                  <a:gd name="T8" fmla="*/ 2486 w 2880"/>
                  <a:gd name="T9" fmla="*/ 0 h 122"/>
                  <a:gd name="T10" fmla="*/ 2880 w 2880"/>
                  <a:gd name="T11" fmla="*/ 0 h 122"/>
                  <a:gd name="T12" fmla="*/ 2486 w 2880"/>
                  <a:gd name="T13" fmla="*/ 0 h 122"/>
                  <a:gd name="T14" fmla="*/ 2813 w 2880"/>
                  <a:gd name="T15" fmla="*/ 122 h 122"/>
                  <a:gd name="T16" fmla="*/ 2880 w 2880"/>
                  <a:gd name="T17" fmla="*/ 122 h 122"/>
                  <a:gd name="T18" fmla="*/ 2880 w 2880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0" h="122">
                    <a:moveTo>
                      <a:pt x="24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289" y="13"/>
                      <a:pt x="2289" y="13"/>
                      <a:pt x="2289" y="13"/>
                    </a:cubicBezTo>
                    <a:cubicBezTo>
                      <a:pt x="2418" y="13"/>
                      <a:pt x="2459" y="10"/>
                      <a:pt x="2486" y="0"/>
                    </a:cubicBezTo>
                    <a:moveTo>
                      <a:pt x="2880" y="0"/>
                    </a:moveTo>
                    <a:cubicBezTo>
                      <a:pt x="2486" y="0"/>
                      <a:pt x="2486" y="0"/>
                      <a:pt x="2486" y="0"/>
                    </a:cubicBezTo>
                    <a:cubicBezTo>
                      <a:pt x="2554" y="56"/>
                      <a:pt x="2645" y="122"/>
                      <a:pt x="2813" y="122"/>
                    </a:cubicBezTo>
                    <a:cubicBezTo>
                      <a:pt x="2854" y="122"/>
                      <a:pt x="2880" y="122"/>
                      <a:pt x="2880" y="122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7" name="Freeform 10"/>
              <p:cNvSpPr>
                <a:spLocks/>
              </p:cNvSpPr>
              <p:nvPr userDrawn="1"/>
            </p:nvSpPr>
            <p:spPr bwMode="auto">
              <a:xfrm>
                <a:off x="1495" y="6110343"/>
                <a:ext cx="7891992" cy="298450"/>
              </a:xfrm>
              <a:custGeom>
                <a:avLst/>
                <a:gdLst>
                  <a:gd name="T0" fmla="*/ 2486 w 2486"/>
                  <a:gd name="T1" fmla="*/ 81 h 94"/>
                  <a:gd name="T2" fmla="*/ 2171 w 2486"/>
                  <a:gd name="T3" fmla="*/ 0 h 94"/>
                  <a:gd name="T4" fmla="*/ 0 w 2486"/>
                  <a:gd name="T5" fmla="*/ 0 h 94"/>
                  <a:gd name="T6" fmla="*/ 0 w 2486"/>
                  <a:gd name="T7" fmla="*/ 94 h 94"/>
                  <a:gd name="T8" fmla="*/ 2289 w 2486"/>
                  <a:gd name="T9" fmla="*/ 94 h 94"/>
                  <a:gd name="T10" fmla="*/ 2486 w 2486"/>
                  <a:gd name="T11" fmla="*/ 8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86" h="94">
                    <a:moveTo>
                      <a:pt x="2486" y="81"/>
                    </a:moveTo>
                    <a:cubicBezTo>
                      <a:pt x="2410" y="38"/>
                      <a:pt x="2306" y="0"/>
                      <a:pt x="217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2289" y="94"/>
                      <a:pt x="2289" y="94"/>
                      <a:pt x="2289" y="94"/>
                    </a:cubicBezTo>
                    <a:cubicBezTo>
                      <a:pt x="2418" y="94"/>
                      <a:pt x="2459" y="91"/>
                      <a:pt x="2486" y="8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8" name="Freeform 11"/>
              <p:cNvSpPr>
                <a:spLocks/>
              </p:cNvSpPr>
              <p:nvPr userDrawn="1"/>
            </p:nvSpPr>
            <p:spPr bwMode="auto">
              <a:xfrm>
                <a:off x="7893487" y="6110343"/>
                <a:ext cx="1251034" cy="601663"/>
              </a:xfrm>
              <a:custGeom>
                <a:avLst/>
                <a:gdLst>
                  <a:gd name="T0" fmla="*/ 331 w 394"/>
                  <a:gd name="T1" fmla="*/ 0 h 189"/>
                  <a:gd name="T2" fmla="*/ 0 w 394"/>
                  <a:gd name="T3" fmla="*/ 81 h 189"/>
                  <a:gd name="T4" fmla="*/ 327 w 394"/>
                  <a:gd name="T5" fmla="*/ 189 h 189"/>
                  <a:gd name="T6" fmla="*/ 394 w 394"/>
                  <a:gd name="T7" fmla="*/ 189 h 189"/>
                  <a:gd name="T8" fmla="*/ 394 w 394"/>
                  <a:gd name="T9" fmla="*/ 0 h 189"/>
                  <a:gd name="T10" fmla="*/ 331 w 394"/>
                  <a:gd name="T11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4" h="189">
                    <a:moveTo>
                      <a:pt x="331" y="0"/>
                    </a:moveTo>
                    <a:cubicBezTo>
                      <a:pt x="130" y="0"/>
                      <a:pt x="56" y="60"/>
                      <a:pt x="0" y="81"/>
                    </a:cubicBezTo>
                    <a:cubicBezTo>
                      <a:pt x="89" y="131"/>
                      <a:pt x="159" y="189"/>
                      <a:pt x="327" y="189"/>
                    </a:cubicBezTo>
                    <a:cubicBezTo>
                      <a:pt x="368" y="189"/>
                      <a:pt x="394" y="189"/>
                      <a:pt x="394" y="189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3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3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0000" y="1276350"/>
            <a:ext cx="7477125" cy="4559301"/>
          </a:xfrm>
        </p:spPr>
        <p:txBody>
          <a:bodyPr/>
          <a:lstStyle>
            <a:lvl1pPr>
              <a:spcAft>
                <a:spcPts val="0"/>
              </a:spcAft>
              <a:buFontTx/>
              <a:buNone/>
              <a:defRPr sz="4400" b="1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</p:spPr>
        <p:txBody>
          <a:bodyPr/>
          <a:lstStyle/>
          <a:p>
            <a:endParaRPr lang="en-AU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649C474-976A-4C20-A5E6-EA7FC20870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4123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Option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4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4" y="3717032"/>
            <a:ext cx="6121438" cy="153920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bg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58776" y="2744924"/>
            <a:ext cx="8461374" cy="852487"/>
          </a:xfrm>
        </p:spPr>
        <p:txBody>
          <a:bodyPr>
            <a:no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Optio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4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4" y="2168860"/>
            <a:ext cx="6121438" cy="308737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bg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BBD17C-E9F9-48DF-8BE8-50ADAC6CF294}" type="datetimeFigureOut">
              <a:rPr lang="en-AU" smtClean="0"/>
              <a:t>29/02/2016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C474-976A-4C20-A5E6-EA7FC20870BD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ternative 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7"/>
          <p:cNvGrpSpPr/>
          <p:nvPr/>
        </p:nvGrpSpPr>
        <p:grpSpPr>
          <a:xfrm>
            <a:off x="-26988" y="357188"/>
            <a:ext cx="9199469" cy="6500812"/>
            <a:chOff x="-26988" y="357188"/>
            <a:chExt cx="9199469" cy="6500812"/>
          </a:xfrm>
        </p:grpSpPr>
        <p:grpSp>
          <p:nvGrpSpPr>
            <p:cNvPr id="5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51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1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2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grpSp>
          <p:nvGrpSpPr>
            <p:cNvPr id="6" name="Group 29"/>
            <p:cNvGrpSpPr/>
            <p:nvPr userDrawn="1"/>
          </p:nvGrpSpPr>
          <p:grpSpPr>
            <a:xfrm>
              <a:off x="1497" y="5500319"/>
              <a:ext cx="9170984" cy="1357681"/>
              <a:chOff x="1497" y="5500319"/>
              <a:chExt cx="9170984" cy="1357681"/>
            </a:xfrm>
          </p:grpSpPr>
          <p:sp>
            <p:nvSpPr>
              <p:cNvPr id="31" name="Rectangle 30"/>
              <p:cNvSpPr/>
              <p:nvPr userDrawn="1"/>
            </p:nvSpPr>
            <p:spPr>
              <a:xfrm>
                <a:off x="1497" y="5940320"/>
                <a:ext cx="9158377" cy="9176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7" name="Group 31"/>
              <p:cNvGrpSpPr/>
              <p:nvPr userDrawn="1"/>
            </p:nvGrpSpPr>
            <p:grpSpPr>
              <a:xfrm>
                <a:off x="1497" y="5500319"/>
                <a:ext cx="9170984" cy="996231"/>
                <a:chOff x="1497" y="5500319"/>
                <a:chExt cx="9170984" cy="996231"/>
              </a:xfrm>
            </p:grpSpPr>
            <p:sp>
              <p:nvSpPr>
                <p:cNvPr id="47" name="Freeform 7"/>
                <p:cNvSpPr>
                  <a:spLocks noEditPoints="1"/>
                </p:cNvSpPr>
                <p:nvPr userDrawn="1"/>
              </p:nvSpPr>
              <p:spPr bwMode="auto">
                <a:xfrm>
                  <a:off x="1497" y="5563679"/>
                  <a:ext cx="9170984" cy="932871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0" y="117"/>
                    </a:cxn>
                    <a:cxn ang="0">
                      <a:pos x="0" y="137"/>
                    </a:cxn>
                    <a:cxn ang="0">
                      <a:pos x="2030" y="137"/>
                    </a:cxn>
                    <a:cxn ang="0">
                      <a:pos x="2313" y="117"/>
                    </a:cxn>
                    <a:cxn ang="0">
                      <a:pos x="2880" y="0"/>
                    </a:cxn>
                    <a:cxn ang="0">
                      <a:pos x="2880" y="0"/>
                    </a:cxn>
                    <a:cxn ang="0">
                      <a:pos x="2880" y="117"/>
                    </a:cxn>
                    <a:cxn ang="0">
                      <a:pos x="2313" y="117"/>
                    </a:cxn>
                    <a:cxn ang="0">
                      <a:pos x="2784" y="293"/>
                    </a:cxn>
                    <a:cxn ang="0">
                      <a:pos x="2880" y="293"/>
                    </a:cxn>
                    <a:cxn ang="0">
                      <a:pos x="2880" y="0"/>
                    </a:cxn>
                  </a:cxnLst>
                  <a:rect l="0" t="0" r="r" b="b"/>
                  <a:pathLst>
                    <a:path w="2880" h="293">
                      <a:moveTo>
                        <a:pt x="2313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030" y="137"/>
                        <a:pt x="2030" y="137"/>
                        <a:pt x="2030" y="137"/>
                      </a:cubicBezTo>
                      <a:cubicBezTo>
                        <a:pt x="2214" y="137"/>
                        <a:pt x="2274" y="132"/>
                        <a:pt x="2313" y="117"/>
                      </a:cubicBezTo>
                      <a:moveTo>
                        <a:pt x="2880" y="0"/>
                      </a:moveTo>
                      <a:cubicBezTo>
                        <a:pt x="2880" y="0"/>
                        <a:pt x="2880" y="0"/>
                        <a:pt x="2880" y="0"/>
                      </a:cubicBezTo>
                      <a:cubicBezTo>
                        <a:pt x="2880" y="117"/>
                        <a:pt x="2880" y="117"/>
                        <a:pt x="2880" y="117"/>
                      </a:cubicBezTo>
                      <a:cubicBezTo>
                        <a:pt x="2313" y="117"/>
                        <a:pt x="2313" y="117"/>
                        <a:pt x="2313" y="117"/>
                      </a:cubicBezTo>
                      <a:cubicBezTo>
                        <a:pt x="2411" y="197"/>
                        <a:pt x="2542" y="293"/>
                        <a:pt x="2784" y="293"/>
                      </a:cubicBezTo>
                      <a:cubicBezTo>
                        <a:pt x="2842" y="293"/>
                        <a:pt x="2880" y="293"/>
                        <a:pt x="2880" y="293"/>
                      </a:cubicBezTo>
                      <a:cubicBezTo>
                        <a:pt x="2880" y="0"/>
                        <a:pt x="2880" y="0"/>
                        <a:pt x="2880" y="0"/>
                      </a:cubicBezTo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48" name="Freeform 8"/>
                <p:cNvSpPr>
                  <a:spLocks noEditPoints="1"/>
                </p:cNvSpPr>
                <p:nvPr userDrawn="1"/>
              </p:nvSpPr>
              <p:spPr bwMode="auto">
                <a:xfrm>
                  <a:off x="1497" y="5500319"/>
                  <a:ext cx="9170984" cy="435430"/>
                </a:xfrm>
                <a:custGeom>
                  <a:avLst/>
                  <a:gdLst/>
                  <a:ahLst/>
                  <a:cxnLst>
                    <a:cxn ang="0">
                      <a:pos x="2880" y="20"/>
                    </a:cxn>
                    <a:cxn ang="0">
                      <a:pos x="2789" y="20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880" y="137"/>
                    </a:cxn>
                    <a:cxn ang="0">
                      <a:pos x="2880" y="20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1860" y="0"/>
                    </a:cxn>
                  </a:cxnLst>
                  <a:rect l="0" t="0" r="r" b="b"/>
                  <a:pathLst>
                    <a:path w="2880" h="137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880" y="137"/>
                        <a:pt x="2880" y="137"/>
                        <a:pt x="2880" y="137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49" name="Freeform 9"/>
                <p:cNvSpPr>
                  <a:spLocks/>
                </p:cNvSpPr>
                <p:nvPr userDrawn="1"/>
              </p:nvSpPr>
              <p:spPr bwMode="auto">
                <a:xfrm>
                  <a:off x="1497" y="5563679"/>
                  <a:ext cx="7365906" cy="432734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2030" y="136"/>
                    </a:cxn>
                    <a:cxn ang="0">
                      <a:pos x="2313" y="117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 userDrawn="1"/>
              </p:nvSpPr>
              <p:spPr bwMode="auto">
                <a:xfrm>
                  <a:off x="7367402" y="5563679"/>
                  <a:ext cx="1805078" cy="869511"/>
                </a:xfrm>
                <a:custGeom>
                  <a:avLst/>
                  <a:gdLst/>
                  <a:ahLst/>
                  <a:cxnLst>
                    <a:cxn ang="0">
                      <a:pos x="476" y="0"/>
                    </a:cxn>
                    <a:cxn ang="0">
                      <a:pos x="0" y="117"/>
                    </a:cxn>
                    <a:cxn ang="0">
                      <a:pos x="471" y="273"/>
                    </a:cxn>
                    <a:cxn ang="0">
                      <a:pos x="567" y="273"/>
                    </a:cxn>
                    <a:cxn ang="0">
                      <a:pos x="567" y="0"/>
                    </a:cxn>
                    <a:cxn ang="0">
                      <a:pos x="476" y="0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  <p:pic>
            <p:nvPicPr>
              <p:cNvPr id="33" name="Picture 78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35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6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7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8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9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0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1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2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3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4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5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6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7967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8"/>
          <p:cNvGrpSpPr/>
          <p:nvPr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5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5978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ternativ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7"/>
          <p:cNvGrpSpPr/>
          <p:nvPr/>
        </p:nvGrpSpPr>
        <p:grpSpPr>
          <a:xfrm>
            <a:off x="-26988" y="357188"/>
            <a:ext cx="9195409" cy="6140081"/>
            <a:chOff x="-26988" y="357188"/>
            <a:chExt cx="9195409" cy="6140081"/>
          </a:xfrm>
        </p:grpSpPr>
        <p:grpSp>
          <p:nvGrpSpPr>
            <p:cNvPr id="5" name="Group 28"/>
            <p:cNvGrpSpPr/>
            <p:nvPr userDrawn="1"/>
          </p:nvGrpSpPr>
          <p:grpSpPr>
            <a:xfrm>
              <a:off x="608" y="5500319"/>
              <a:ext cx="9167813" cy="996950"/>
              <a:chOff x="608" y="5500319"/>
              <a:chExt cx="9167813" cy="996950"/>
            </a:xfrm>
          </p:grpSpPr>
          <p:grpSp>
            <p:nvGrpSpPr>
              <p:cNvPr id="6" name="Group 22"/>
              <p:cNvGrpSpPr>
                <a:grpSpLocks/>
              </p:cNvGrpSpPr>
              <p:nvPr userDrawn="1"/>
            </p:nvGrpSpPr>
            <p:grpSpPr bwMode="auto">
              <a:xfrm>
                <a:off x="608" y="5500319"/>
                <a:ext cx="9167813" cy="996950"/>
                <a:chOff x="-7938" y="5668963"/>
                <a:chExt cx="9167813" cy="996950"/>
              </a:xfrm>
            </p:grpSpPr>
            <p:sp>
              <p:nvSpPr>
                <p:cNvPr id="58" name="Freeform 11"/>
                <p:cNvSpPr>
                  <a:spLocks noEditPoints="1"/>
                </p:cNvSpPr>
                <p:nvPr userDrawn="1"/>
              </p:nvSpPr>
              <p:spPr bwMode="auto">
                <a:xfrm>
                  <a:off x="-7938" y="5668963"/>
                  <a:ext cx="9167813" cy="996950"/>
                </a:xfrm>
                <a:custGeom>
                  <a:avLst/>
                  <a:gdLst>
                    <a:gd name="T0" fmla="*/ 2880 w 2880"/>
                    <a:gd name="T1" fmla="*/ 20 h 313"/>
                    <a:gd name="T2" fmla="*/ 2789 w 2880"/>
                    <a:gd name="T3" fmla="*/ 20 h 313"/>
                    <a:gd name="T4" fmla="*/ 2313 w 2880"/>
                    <a:gd name="T5" fmla="*/ 137 h 313"/>
                    <a:gd name="T6" fmla="*/ 2784 w 2880"/>
                    <a:gd name="T7" fmla="*/ 313 h 313"/>
                    <a:gd name="T8" fmla="*/ 2880 w 2880"/>
                    <a:gd name="T9" fmla="*/ 313 h 313"/>
                    <a:gd name="T10" fmla="*/ 2880 w 2880"/>
                    <a:gd name="T11" fmla="*/ 20 h 313"/>
                    <a:gd name="T12" fmla="*/ 1860 w 2880"/>
                    <a:gd name="T13" fmla="*/ 0 h 313"/>
                    <a:gd name="T14" fmla="*/ 0 w 2880"/>
                    <a:gd name="T15" fmla="*/ 0 h 313"/>
                    <a:gd name="T16" fmla="*/ 0 w 2880"/>
                    <a:gd name="T17" fmla="*/ 157 h 313"/>
                    <a:gd name="T18" fmla="*/ 2030 w 2880"/>
                    <a:gd name="T19" fmla="*/ 157 h 313"/>
                    <a:gd name="T20" fmla="*/ 2313 w 2880"/>
                    <a:gd name="T21" fmla="*/ 137 h 313"/>
                    <a:gd name="T22" fmla="*/ 2313 w 2880"/>
                    <a:gd name="T23" fmla="*/ 137 h 313"/>
                    <a:gd name="T24" fmla="*/ 2313 w 2880"/>
                    <a:gd name="T25" fmla="*/ 137 h 313"/>
                    <a:gd name="T26" fmla="*/ 1860 w 2880"/>
                    <a:gd name="T27" fmla="*/ 0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80" h="313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411" y="217"/>
                        <a:pt x="2542" y="313"/>
                        <a:pt x="2784" y="313"/>
                      </a:cubicBezTo>
                      <a:cubicBezTo>
                        <a:pt x="2842" y="313"/>
                        <a:pt x="2880" y="313"/>
                        <a:pt x="2880" y="313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57"/>
                        <a:pt x="0" y="157"/>
                        <a:pt x="0" y="157"/>
                      </a:cubicBezTo>
                      <a:cubicBezTo>
                        <a:pt x="2030" y="157"/>
                        <a:pt x="2030" y="157"/>
                        <a:pt x="2030" y="157"/>
                      </a:cubicBezTo>
                      <a:cubicBezTo>
                        <a:pt x="2214" y="157"/>
                        <a:pt x="2274" y="152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9" name="Freeform 24"/>
                <p:cNvSpPr>
                  <a:spLocks/>
                </p:cNvSpPr>
                <p:nvPr userDrawn="1"/>
              </p:nvSpPr>
              <p:spPr bwMode="auto">
                <a:xfrm>
                  <a:off x="-7938" y="5732463"/>
                  <a:ext cx="7362826" cy="433387"/>
                </a:xfrm>
                <a:custGeom>
                  <a:avLst/>
                  <a:gdLst>
                    <a:gd name="T0" fmla="*/ 2313 w 2313"/>
                    <a:gd name="T1" fmla="*/ 117 h 136"/>
                    <a:gd name="T2" fmla="*/ 1860 w 2313"/>
                    <a:gd name="T3" fmla="*/ 0 h 136"/>
                    <a:gd name="T4" fmla="*/ 0 w 2313"/>
                    <a:gd name="T5" fmla="*/ 0 h 136"/>
                    <a:gd name="T6" fmla="*/ 0 w 2313"/>
                    <a:gd name="T7" fmla="*/ 136 h 136"/>
                    <a:gd name="T8" fmla="*/ 2030 w 2313"/>
                    <a:gd name="T9" fmla="*/ 136 h 136"/>
                    <a:gd name="T10" fmla="*/ 2313 w 2313"/>
                    <a:gd name="T11" fmla="*/ 117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0" name="Freeform 25"/>
                <p:cNvSpPr>
                  <a:spLocks/>
                </p:cNvSpPr>
                <p:nvPr userDrawn="1"/>
              </p:nvSpPr>
              <p:spPr bwMode="auto">
                <a:xfrm>
                  <a:off x="7354888" y="5732463"/>
                  <a:ext cx="1804987" cy="869950"/>
                </a:xfrm>
                <a:custGeom>
                  <a:avLst/>
                  <a:gdLst>
                    <a:gd name="T0" fmla="*/ 476 w 567"/>
                    <a:gd name="T1" fmla="*/ 0 h 273"/>
                    <a:gd name="T2" fmla="*/ 0 w 567"/>
                    <a:gd name="T3" fmla="*/ 117 h 273"/>
                    <a:gd name="T4" fmla="*/ 471 w 567"/>
                    <a:gd name="T5" fmla="*/ 273 h 273"/>
                    <a:gd name="T6" fmla="*/ 567 w 567"/>
                    <a:gd name="T7" fmla="*/ 273 h 273"/>
                    <a:gd name="T8" fmla="*/ 567 w 567"/>
                    <a:gd name="T9" fmla="*/ 0 h 273"/>
                    <a:gd name="T10" fmla="*/ 476 w 567"/>
                    <a:gd name="T11" fmla="*/ 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  <p:pic>
            <p:nvPicPr>
              <p:cNvPr id="44" name="Picture 78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46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7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8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9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0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1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2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3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4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5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6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7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  <p:grpSp>
          <p:nvGrpSpPr>
            <p:cNvPr id="8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31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2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3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4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5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7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8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9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0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1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2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7630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649C474-976A-4C20-A5E6-EA7FC20870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9613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649C474-976A-4C20-A5E6-EA7FC20870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6466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270000"/>
            <a:ext cx="8460000" cy="8532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649C474-976A-4C20-A5E6-EA7FC20870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831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268413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550" y="1268413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649C474-976A-4C20-A5E6-EA7FC20870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4712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649C474-976A-4C20-A5E6-EA7FC20870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6000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/>
          <p:nvPr/>
        </p:nvGrpSpPr>
        <p:grpSpPr>
          <a:xfrm>
            <a:off x="-9525" y="6051550"/>
            <a:ext cx="9169400" cy="849313"/>
            <a:chOff x="-9525" y="6051550"/>
            <a:chExt cx="9169400" cy="849313"/>
          </a:xfrm>
        </p:grpSpPr>
        <p:sp>
          <p:nvSpPr>
            <p:cNvPr id="8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9" name="Rectangle 6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0" name="Rectangle 7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1588" y="6065837"/>
              <a:ext cx="9142412" cy="690562"/>
            </a:xfrm>
            <a:custGeom>
              <a:avLst/>
              <a:gdLst>
                <a:gd name="T0" fmla="*/ 2880 w 2880"/>
                <a:gd name="T1" fmla="*/ 14 h 217"/>
                <a:gd name="T2" fmla="*/ 2817 w 2880"/>
                <a:gd name="T3" fmla="*/ 14 h 217"/>
                <a:gd name="T4" fmla="*/ 2486 w 2880"/>
                <a:gd name="T5" fmla="*/ 95 h 217"/>
                <a:gd name="T6" fmla="*/ 2486 w 2880"/>
                <a:gd name="T7" fmla="*/ 95 h 217"/>
                <a:gd name="T8" fmla="*/ 2880 w 2880"/>
                <a:gd name="T9" fmla="*/ 95 h 217"/>
                <a:gd name="T10" fmla="*/ 2880 w 2880"/>
                <a:gd name="T11" fmla="*/ 217 h 217"/>
                <a:gd name="T12" fmla="*/ 2880 w 2880"/>
                <a:gd name="T13" fmla="*/ 217 h 217"/>
                <a:gd name="T14" fmla="*/ 2880 w 2880"/>
                <a:gd name="T15" fmla="*/ 14 h 217"/>
                <a:gd name="T16" fmla="*/ 2171 w 2880"/>
                <a:gd name="T17" fmla="*/ 0 h 217"/>
                <a:gd name="T18" fmla="*/ 0 w 2880"/>
                <a:gd name="T19" fmla="*/ 0 h 217"/>
                <a:gd name="T20" fmla="*/ 0 w 2880"/>
                <a:gd name="T21" fmla="*/ 95 h 217"/>
                <a:gd name="T22" fmla="*/ 2486 w 2880"/>
                <a:gd name="T23" fmla="*/ 95 h 217"/>
                <a:gd name="T24" fmla="*/ 2486 w 2880"/>
                <a:gd name="T25" fmla="*/ 95 h 217"/>
                <a:gd name="T26" fmla="*/ 2486 w 2880"/>
                <a:gd name="T27" fmla="*/ 95 h 217"/>
                <a:gd name="T28" fmla="*/ 2486 w 2880"/>
                <a:gd name="T29" fmla="*/ 95 h 217"/>
                <a:gd name="T30" fmla="*/ 2171 w 2880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588" y="6367463"/>
              <a:ext cx="9142412" cy="388937"/>
            </a:xfrm>
            <a:custGeom>
              <a:avLst/>
              <a:gdLst>
                <a:gd name="T0" fmla="*/ 2486 w 2880"/>
                <a:gd name="T1" fmla="*/ 0 h 122"/>
                <a:gd name="T2" fmla="*/ 0 w 2880"/>
                <a:gd name="T3" fmla="*/ 0 h 122"/>
                <a:gd name="T4" fmla="*/ 0 w 2880"/>
                <a:gd name="T5" fmla="*/ 13 h 122"/>
                <a:gd name="T6" fmla="*/ 2289 w 2880"/>
                <a:gd name="T7" fmla="*/ 13 h 122"/>
                <a:gd name="T8" fmla="*/ 2486 w 2880"/>
                <a:gd name="T9" fmla="*/ 0 h 122"/>
                <a:gd name="T10" fmla="*/ 2880 w 2880"/>
                <a:gd name="T11" fmla="*/ 0 h 122"/>
                <a:gd name="T12" fmla="*/ 2486 w 2880"/>
                <a:gd name="T13" fmla="*/ 0 h 122"/>
                <a:gd name="T14" fmla="*/ 2813 w 2880"/>
                <a:gd name="T15" fmla="*/ 122 h 122"/>
                <a:gd name="T16" fmla="*/ 2880 w 2880"/>
                <a:gd name="T17" fmla="*/ 122 h 122"/>
                <a:gd name="T18" fmla="*/ 2880 w 288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122">
                  <a:moveTo>
                    <a:pt x="24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89" y="13"/>
                    <a:pt x="2289" y="13"/>
                    <a:pt x="2289" y="13"/>
                  </a:cubicBezTo>
                  <a:cubicBezTo>
                    <a:pt x="2418" y="13"/>
                    <a:pt x="2459" y="10"/>
                    <a:pt x="2486" y="0"/>
                  </a:cubicBezTo>
                  <a:moveTo>
                    <a:pt x="2880" y="0"/>
                  </a:moveTo>
                  <a:cubicBezTo>
                    <a:pt x="2486" y="0"/>
                    <a:pt x="2486" y="0"/>
                    <a:pt x="2486" y="0"/>
                  </a:cubicBezTo>
                  <a:cubicBezTo>
                    <a:pt x="2554" y="56"/>
                    <a:pt x="2645" y="122"/>
                    <a:pt x="2813" y="122"/>
                  </a:cubicBezTo>
                  <a:cubicBezTo>
                    <a:pt x="2854" y="122"/>
                    <a:pt x="2880" y="122"/>
                    <a:pt x="2880" y="122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1588" y="6110288"/>
              <a:ext cx="7891462" cy="298450"/>
            </a:xfrm>
            <a:custGeom>
              <a:avLst/>
              <a:gdLst>
                <a:gd name="T0" fmla="*/ 2486 w 2486"/>
                <a:gd name="T1" fmla="*/ 81 h 94"/>
                <a:gd name="T2" fmla="*/ 2171 w 2486"/>
                <a:gd name="T3" fmla="*/ 0 h 94"/>
                <a:gd name="T4" fmla="*/ 0 w 2486"/>
                <a:gd name="T5" fmla="*/ 0 h 94"/>
                <a:gd name="T6" fmla="*/ 0 w 2486"/>
                <a:gd name="T7" fmla="*/ 94 h 94"/>
                <a:gd name="T8" fmla="*/ 2289 w 2486"/>
                <a:gd name="T9" fmla="*/ 94 h 94"/>
                <a:gd name="T10" fmla="*/ 2486 w 2486"/>
                <a:gd name="T1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6" h="94">
                  <a:moveTo>
                    <a:pt x="2486" y="81"/>
                  </a:moveTo>
                  <a:cubicBezTo>
                    <a:pt x="2410" y="38"/>
                    <a:pt x="2306" y="0"/>
                    <a:pt x="2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289" y="94"/>
                    <a:pt x="2289" y="94"/>
                    <a:pt x="2289" y="94"/>
                  </a:cubicBezTo>
                  <a:cubicBezTo>
                    <a:pt x="2418" y="94"/>
                    <a:pt x="2459" y="91"/>
                    <a:pt x="2486" y="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893050" y="6110285"/>
              <a:ext cx="1250950" cy="601662"/>
            </a:xfrm>
            <a:custGeom>
              <a:avLst/>
              <a:gdLst>
                <a:gd name="T0" fmla="*/ 331 w 394"/>
                <a:gd name="T1" fmla="*/ 0 h 189"/>
                <a:gd name="T2" fmla="*/ 0 w 394"/>
                <a:gd name="T3" fmla="*/ 81 h 189"/>
                <a:gd name="T4" fmla="*/ 327 w 394"/>
                <a:gd name="T5" fmla="*/ 189 h 189"/>
                <a:gd name="T6" fmla="*/ 394 w 394"/>
                <a:gd name="T7" fmla="*/ 189 h 189"/>
                <a:gd name="T8" fmla="*/ 394 w 394"/>
                <a:gd name="T9" fmla="*/ 0 h 189"/>
                <a:gd name="T10" fmla="*/ 331 w 394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5" name="AutoShape 81"/>
            <p:cNvSpPr>
              <a:spLocks noChangeAspect="1" noChangeArrowheads="1" noTextEdit="1"/>
            </p:cNvSpPr>
            <p:nvPr/>
          </p:nvSpPr>
          <p:spPr bwMode="auto">
            <a:xfrm>
              <a:off x="-9525" y="6051550"/>
              <a:ext cx="9169400" cy="84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84"/>
            <p:cNvSpPr>
              <a:spLocks noChangeArrowheads="1"/>
            </p:cNvSpPr>
            <p:nvPr/>
          </p:nvSpPr>
          <p:spPr bwMode="auto">
            <a:xfrm>
              <a:off x="-9525" y="6356350"/>
              <a:ext cx="9167813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7" name="Picture 78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6" y="274638"/>
            <a:ext cx="8461374" cy="8524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268413"/>
            <a:ext cx="8461375" cy="45728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991" y="6504332"/>
            <a:ext cx="6083845" cy="1242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649C474-976A-4C20-A5E6-EA7FC20870BD}" type="slidenum">
              <a:rPr lang="en-AU" smtClean="0"/>
              <a:t>‹#›</a:t>
            </a:fld>
            <a:endParaRPr lang="en-AU"/>
          </a:p>
        </p:txBody>
      </p:sp>
      <p:sp>
        <p:nvSpPr>
          <p:cNvPr id="36" name="AutoShape 4"/>
          <p:cNvSpPr>
            <a:spLocks noChangeAspect="1" noChangeArrowheads="1" noTextEdit="1"/>
          </p:cNvSpPr>
          <p:nvPr/>
        </p:nvSpPr>
        <p:spPr bwMode="auto">
          <a:xfrm>
            <a:off x="3175" y="3326606"/>
            <a:ext cx="9161463" cy="801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2701" y="3637756"/>
            <a:ext cx="9142412" cy="4905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3" name="AutoShape 81"/>
          <p:cNvSpPr>
            <a:spLocks noChangeAspect="1" noChangeArrowheads="1" noTextEdit="1"/>
          </p:cNvSpPr>
          <p:nvPr/>
        </p:nvSpPr>
        <p:spPr bwMode="auto">
          <a:xfrm>
            <a:off x="1588" y="3321843"/>
            <a:ext cx="91694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88" y="3626643"/>
            <a:ext cx="9167813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3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.jpeg"/><Relationship Id="rId7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4.jpeg"/><Relationship Id="rId4" Type="http://schemas.openxmlformats.org/officeDocument/2006/relationships/image" Target="../media/image29.jpeg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wareviews.com.au/wp-content/uploads/2009/11/Perth-Western-Austra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7487" cy="3810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999" y="106888"/>
            <a:ext cx="7772400" cy="1470025"/>
          </a:xfrm>
        </p:spPr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Proposal to host IOCCG-22 in Perth, Western </a:t>
            </a:r>
            <a:r>
              <a:rPr lang="en-AU" dirty="0" smtClean="0">
                <a:solidFill>
                  <a:schemeClr val="bg1"/>
                </a:solidFill>
              </a:rPr>
              <a:t>Australia 2017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4866" y="4042380"/>
            <a:ext cx="6400800" cy="846667"/>
          </a:xfrm>
        </p:spPr>
        <p:txBody>
          <a:bodyPr/>
          <a:lstStyle/>
          <a:p>
            <a:r>
              <a:rPr lang="en-AU" b="1" dirty="0" smtClean="0">
                <a:solidFill>
                  <a:schemeClr val="tx1"/>
                </a:solidFill>
              </a:rPr>
              <a:t>Nick Hardman-Mountford, CSIRO</a:t>
            </a:r>
          </a:p>
          <a:p>
            <a:r>
              <a:rPr lang="en-AU" b="1" dirty="0" smtClean="0">
                <a:solidFill>
                  <a:schemeClr val="tx1"/>
                </a:solidFill>
              </a:rPr>
              <a:t>David Antoine, Curtin University</a:t>
            </a:r>
            <a:endParaRPr lang="en-AU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Perth Mud Map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83953" y="4033915"/>
            <a:ext cx="2296781" cy="1872034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245533" y="431799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20" descr="http://l1.alamy.com/thumbs/4/0a5224bd-73ec-447a-a66e-5da7ccab3c30/ADDC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8458" y="4010025"/>
            <a:ext cx="1228410" cy="1848052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Venue </a:t>
            </a:r>
            <a:r>
              <a:rPr lang="en-AU" dirty="0" smtClean="0"/>
              <a:t>options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6" y="1069670"/>
            <a:ext cx="8461374" cy="489654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b="1" dirty="0"/>
              <a:t>N</a:t>
            </a:r>
            <a:r>
              <a:rPr lang="en-AU" b="1" dirty="0" smtClean="0"/>
              <a:t>ew </a:t>
            </a:r>
            <a:r>
              <a:rPr lang="en-AU" b="1" dirty="0" smtClean="0"/>
              <a:t>Indian Ocean Marine Research Centre on UWA </a:t>
            </a:r>
            <a:r>
              <a:rPr lang="en-AU" b="1" dirty="0" smtClean="0"/>
              <a:t>campus</a:t>
            </a:r>
            <a:r>
              <a:rPr lang="en-AU" dirty="0" smtClean="0"/>
              <a:t>: </a:t>
            </a:r>
            <a:r>
              <a:rPr lang="en-AU" dirty="0" smtClean="0"/>
              <a:t>banks of River Swan, </a:t>
            </a:r>
            <a:r>
              <a:rPr lang="en-AU" dirty="0" smtClean="0"/>
              <a:t>conference facilities and  accommodation on site </a:t>
            </a:r>
            <a:endParaRPr lang="en-AU" dirty="0" smtClean="0"/>
          </a:p>
          <a:p>
            <a:pPr marL="514350" indent="-514350">
              <a:buFont typeface="+mj-lt"/>
              <a:buAutoNum type="arabicPeriod"/>
            </a:pPr>
            <a:r>
              <a:rPr lang="en-AU" b="1" dirty="0" smtClean="0"/>
              <a:t>Fraser’s Restaurant and Conference Facility, Kings Park</a:t>
            </a:r>
            <a:r>
              <a:rPr lang="en-AU" dirty="0" smtClean="0"/>
              <a:t>: </a:t>
            </a:r>
            <a:br>
              <a:rPr lang="en-AU" dirty="0" smtClean="0"/>
            </a:br>
            <a:r>
              <a:rPr lang="en-AU" dirty="0" smtClean="0"/>
              <a:t>bushland park location with </a:t>
            </a:r>
            <a:r>
              <a:rPr lang="en-AU" dirty="0" smtClean="0"/>
              <a:t>river views, near CBD, </a:t>
            </a:r>
            <a:r>
              <a:rPr lang="en-AU" dirty="0" smtClean="0"/>
              <a:t>accommodation in West Perth / Perth City, </a:t>
            </a:r>
            <a:r>
              <a:rPr lang="en-AU" dirty="0" smtClean="0"/>
              <a:t>good for accessing Perth Festival and </a:t>
            </a:r>
            <a:r>
              <a:rPr lang="en-AU" dirty="0" smtClean="0"/>
              <a:t>Fringe</a:t>
            </a:r>
          </a:p>
          <a:p>
            <a:pPr marL="514350" indent="-514350">
              <a:buFont typeface="+mj-lt"/>
              <a:buAutoNum type="arabicPeriod"/>
            </a:pPr>
            <a:r>
              <a:rPr lang="en-AU" b="1" dirty="0" smtClean="0"/>
              <a:t>Cottesloe Beach Hotel: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smtClean="0"/>
              <a:t>iconic beach location, range of cafes and restaurants, a little out of the city</a:t>
            </a:r>
            <a:endParaRPr lang="en-AU" dirty="0" smtClean="0"/>
          </a:p>
          <a:p>
            <a:pPr marL="514350" indent="-514350">
              <a:buFont typeface="+mj-lt"/>
              <a:buAutoNum type="arabicPeriod"/>
            </a:pPr>
            <a:r>
              <a:rPr lang="en-AU" b="1" dirty="0" smtClean="0"/>
              <a:t>Outliers - Rottnest Island / Swan Valley Wineries: </a:t>
            </a:r>
            <a:br>
              <a:rPr lang="en-AU" b="1" dirty="0" smtClean="0"/>
            </a:br>
            <a:r>
              <a:rPr lang="en-AU" dirty="0" smtClean="0"/>
              <a:t>retreat locations – not scoped</a:t>
            </a: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345" t="11482" r="5924" b="4259"/>
          <a:stretch/>
        </p:blipFill>
        <p:spPr>
          <a:xfrm>
            <a:off x="358776" y="924781"/>
            <a:ext cx="6169024" cy="4381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Location of venues</a:t>
            </a:r>
            <a:endParaRPr lang="en-AU" dirty="0"/>
          </a:p>
        </p:txBody>
      </p:sp>
      <p:pic>
        <p:nvPicPr>
          <p:cNvPr id="4098" name="Picture 2" descr="http://educationabroad.uab.edu/_customtags/ct_Image.cfm?Image_ID=15209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532" y="4038600"/>
            <a:ext cx="4030618" cy="18320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4857750" y="1552575"/>
            <a:ext cx="76200" cy="476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3933825" y="2200275"/>
            <a:ext cx="76200" cy="476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/>
          <p:cNvSpPr/>
          <p:nvPr/>
        </p:nvSpPr>
        <p:spPr>
          <a:xfrm>
            <a:off x="1647825" y="2952750"/>
            <a:ext cx="76200" cy="476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/>
          <p:cNvSpPr/>
          <p:nvPr/>
        </p:nvSpPr>
        <p:spPr>
          <a:xfrm>
            <a:off x="4848225" y="5353050"/>
            <a:ext cx="76200" cy="476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/>
          <p:cNvSpPr/>
          <p:nvPr/>
        </p:nvSpPr>
        <p:spPr>
          <a:xfrm>
            <a:off x="6105525" y="4286250"/>
            <a:ext cx="76200" cy="476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6" name="Straight Connector 15"/>
          <p:cNvCxnSpPr/>
          <p:nvPr/>
        </p:nvCxnSpPr>
        <p:spPr>
          <a:xfrm>
            <a:off x="762000" y="3360641"/>
            <a:ext cx="360680" cy="0"/>
          </a:xfrm>
          <a:prstGeom prst="line">
            <a:avLst/>
          </a:prstGeom>
          <a:ln w="28575">
            <a:solidFill>
              <a:schemeClr val="bg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1200" y="311404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chemeClr val="bg1"/>
                </a:solidFill>
              </a:rPr>
              <a:t>1km</a:t>
            </a:r>
            <a:endParaRPr lang="en-AU" sz="1200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460067" y="558800"/>
            <a:ext cx="127000" cy="279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95533" y="541868"/>
            <a:ext cx="2074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accent1"/>
                </a:solidFill>
              </a:rPr>
              <a:t>Airport ~20-30 mins</a:t>
            </a:r>
            <a:endParaRPr lang="en-A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51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dplno493qal19kdb51wrv15.wpengine.netdna-cdn.com/wp-content/uploads/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" y="0"/>
            <a:ext cx="9141689" cy="278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3344" y="183198"/>
            <a:ext cx="4085208" cy="852487"/>
          </a:xfrm>
        </p:spPr>
        <p:txBody>
          <a:bodyPr/>
          <a:lstStyle/>
          <a:p>
            <a:r>
              <a:rPr lang="en-AU" dirty="0" smtClean="0"/>
              <a:t>Fraser’s – Kings Park</a:t>
            </a:r>
            <a:endParaRPr lang="en-AU" dirty="0"/>
          </a:p>
        </p:txBody>
      </p:sp>
      <p:pic>
        <p:nvPicPr>
          <p:cNvPr id="2052" name="Picture 4" descr="http://www.spiritland.net/galleries/Maxscapes/Mother%20&amp;%20Child%20Fountain,%20Kings%20Park,%20Perth,%20Western%20Australia%20-%201200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761" y="4513717"/>
            <a:ext cx="3558539" cy="126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weekendnotes.com/images/walkway4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802" y="3219370"/>
            <a:ext cx="1506671" cy="98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37799" t="25500" r="7864" b="4767"/>
          <a:stretch/>
        </p:blipFill>
        <p:spPr>
          <a:xfrm>
            <a:off x="294768" y="3055235"/>
            <a:ext cx="3860425" cy="278676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407160" y="4770120"/>
            <a:ext cx="106680" cy="11176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/>
          <p:cNvSpPr/>
          <p:nvPr/>
        </p:nvSpPr>
        <p:spPr>
          <a:xfrm>
            <a:off x="1864360" y="4008120"/>
            <a:ext cx="106680" cy="11176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/>
          <p:cNvSpPr/>
          <p:nvPr/>
        </p:nvSpPr>
        <p:spPr>
          <a:xfrm>
            <a:off x="980440" y="3480254"/>
            <a:ext cx="106680" cy="11176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/>
          <p:cNvSpPr/>
          <p:nvPr/>
        </p:nvSpPr>
        <p:spPr>
          <a:xfrm>
            <a:off x="2413124" y="4094480"/>
            <a:ext cx="106680" cy="11176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056" name="Picture 8" descr="http://hausaccommodation.com.au/wp-content/uploads/iStock_000036211012_XXXLar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191" y="3016602"/>
            <a:ext cx="2850109" cy="126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3124" y="5143874"/>
            <a:ext cx="1558801" cy="380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Nearby hotels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352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6" y="274638"/>
            <a:ext cx="8461374" cy="1058822"/>
          </a:xfrm>
        </p:spPr>
        <p:txBody>
          <a:bodyPr>
            <a:normAutofit/>
          </a:bodyPr>
          <a:lstStyle/>
          <a:p>
            <a:r>
              <a:rPr lang="en-AU" dirty="0" smtClean="0"/>
              <a:t>University of Western Australia</a:t>
            </a:r>
            <a:br>
              <a:rPr lang="en-AU" dirty="0" smtClean="0"/>
            </a:br>
            <a:r>
              <a:rPr lang="en-AU" sz="2700" dirty="0" smtClean="0"/>
              <a:t>Indian Ocean Marine Research Centre</a:t>
            </a:r>
            <a:endParaRPr lang="en-AU" sz="2700" dirty="0"/>
          </a:p>
        </p:txBody>
      </p:sp>
      <p:pic>
        <p:nvPicPr>
          <p:cNvPr id="3074" name="Picture 2" descr="Studio Ro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125" y="2291119"/>
            <a:ext cx="2379025" cy="158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E Wood Room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29" y="4149080"/>
            <a:ext cx="2412121" cy="160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3149" y="481244"/>
            <a:ext cx="2387001" cy="1590340"/>
          </a:xfrm>
          <a:prstGeom prst="rect">
            <a:avLst/>
          </a:prstGeom>
        </p:spPr>
      </p:pic>
      <p:pic>
        <p:nvPicPr>
          <p:cNvPr id="3078" name="Picture 6" descr="http://www.plantenergy.uwa.edu.au/images/centre-nodes-uw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21" y="1333460"/>
            <a:ext cx="2040161" cy="206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australianuniversities.click/wp-content/uploads/uwa-winthrop-hal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302" y="1333460"/>
            <a:ext cx="3172825" cy="206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cm.uwa.edu.au/__data/assets/image/0003/2591202/Artists-impression-IOMRC-facad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21" y="3667268"/>
            <a:ext cx="2815668" cy="15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templates.web.its.uwa.edu.au/gallery/get.php?uwa-view=core.DownloadItem&amp;item-id=12115&amp;serial-number=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459" y="4308959"/>
            <a:ext cx="2815668" cy="154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98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Wyndham Perth Be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7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Cottesloe Beach Hotel</a:t>
            </a:r>
            <a:endParaRPr lang="en-AU" dirty="0"/>
          </a:p>
        </p:txBody>
      </p:sp>
      <p:pic>
        <p:nvPicPr>
          <p:cNvPr id="1026" name="Picture 2" descr="http://www.cottesloebeachhotel.com.au/data/deposit/galleryImage.38303.image/image.290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030" y="3862252"/>
            <a:ext cx="2828419" cy="184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ottesloebeachhotel.com.au/data/deposit/galleryImage.38253.image/image.290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531" y="3856787"/>
            <a:ext cx="27622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58776" y="3781229"/>
            <a:ext cx="2111373" cy="12942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t="13867"/>
          <a:stretch/>
        </p:blipFill>
        <p:spPr>
          <a:xfrm>
            <a:off x="977172" y="4743449"/>
            <a:ext cx="1870074" cy="127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9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Price Comparisons</a:t>
            </a:r>
            <a:endParaRPr lang="en-AU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76724"/>
              </p:ext>
            </p:extLst>
          </p:nvPr>
        </p:nvGraphicFramePr>
        <p:xfrm>
          <a:off x="358775" y="1268413"/>
          <a:ext cx="8410943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378"/>
                <a:gridCol w="650812"/>
                <a:gridCol w="1355598"/>
                <a:gridCol w="1243837"/>
                <a:gridCol w="1104495"/>
                <a:gridCol w="1226323"/>
                <a:gridCol w="1714500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Option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Hotel Room (</a:t>
                      </a:r>
                      <a:r>
                        <a:rPr lang="en-AU" dirty="0" err="1" smtClean="0"/>
                        <a:t>pppn</a:t>
                      </a:r>
                      <a:r>
                        <a:rPr lang="en-AU" dirty="0" smtClean="0"/>
                        <a:t>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Delegate Charge (lunch,</a:t>
                      </a:r>
                      <a:r>
                        <a:rPr lang="en-AU" baseline="0" dirty="0" smtClean="0"/>
                        <a:t> tea breaks)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Other meeting room charges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Equipment charges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Other notes / conditions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Frasers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AUD</a:t>
                      </a:r>
                    </a:p>
                    <a:p>
                      <a:r>
                        <a:rPr lang="en-AU" i="1" dirty="0" smtClean="0"/>
                        <a:t>USD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$180-$280</a:t>
                      </a:r>
                    </a:p>
                    <a:p>
                      <a:r>
                        <a:rPr lang="en-AU" i="1" dirty="0" smtClean="0"/>
                        <a:t>~$130-$200</a:t>
                      </a:r>
                      <a:r>
                        <a:rPr lang="en-AU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$75</a:t>
                      </a:r>
                    </a:p>
                    <a:p>
                      <a:r>
                        <a:rPr lang="en-AU" i="1" dirty="0" smtClean="0"/>
                        <a:t>~$55</a:t>
                      </a:r>
                      <a:endParaRPr lang="en-A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$500</a:t>
                      </a:r>
                    </a:p>
                    <a:p>
                      <a:r>
                        <a:rPr lang="en-AU" i="1" dirty="0" smtClean="0"/>
                        <a:t>~$360</a:t>
                      </a:r>
                      <a:endParaRPr lang="en-A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$561*</a:t>
                      </a:r>
                    </a:p>
                    <a:p>
                      <a:r>
                        <a:rPr lang="en-AU" i="1" dirty="0" smtClean="0"/>
                        <a:t>~$400</a:t>
                      </a:r>
                      <a:endParaRPr lang="en-A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Min food / drink spend $2500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UWA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AUD</a:t>
                      </a:r>
                    </a:p>
                    <a:p>
                      <a:r>
                        <a:rPr lang="en-AU" i="1" dirty="0" smtClean="0"/>
                        <a:t>USD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$180-$216</a:t>
                      </a:r>
                    </a:p>
                    <a:p>
                      <a:r>
                        <a:rPr lang="en-AU" i="1" dirty="0" smtClean="0"/>
                        <a:t>~$130-$155</a:t>
                      </a:r>
                      <a:endParaRPr lang="en-A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$72</a:t>
                      </a:r>
                    </a:p>
                    <a:p>
                      <a:r>
                        <a:rPr lang="en-AU" i="1" dirty="0" smtClean="0"/>
                        <a:t>~$50</a:t>
                      </a:r>
                      <a:endParaRPr lang="en-A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-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-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Could also use CSIRO / UWA rooms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Cottesloe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AUD</a:t>
                      </a:r>
                    </a:p>
                    <a:p>
                      <a:r>
                        <a:rPr lang="en-AU" dirty="0" smtClean="0"/>
                        <a:t>USD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$200-$270</a:t>
                      </a:r>
                    </a:p>
                    <a:p>
                      <a:r>
                        <a:rPr lang="en-AU" i="1" dirty="0" smtClean="0"/>
                        <a:t>~$140-$195</a:t>
                      </a:r>
                      <a:endParaRPr lang="en-A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$70</a:t>
                      </a:r>
                    </a:p>
                    <a:p>
                      <a:r>
                        <a:rPr lang="en-AU" i="1" dirty="0" smtClean="0"/>
                        <a:t>~$50</a:t>
                      </a:r>
                      <a:endParaRPr lang="en-A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$750</a:t>
                      </a:r>
                    </a:p>
                    <a:p>
                      <a:r>
                        <a:rPr lang="en-AU" i="1" dirty="0" smtClean="0"/>
                        <a:t>~$535</a:t>
                      </a:r>
                      <a:endParaRPr lang="en-A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$150**</a:t>
                      </a:r>
                    </a:p>
                    <a:p>
                      <a:r>
                        <a:rPr lang="en-AU" i="1" dirty="0" smtClean="0"/>
                        <a:t>~$110</a:t>
                      </a:r>
                      <a:endParaRPr lang="en-A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Only 13 rooms</a:t>
                      </a:r>
                      <a:r>
                        <a:rPr lang="en-AU" baseline="0" dirty="0" smtClean="0"/>
                        <a:t> but other hotels nearby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71730" y="5135035"/>
            <a:ext cx="3658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* includes projector, screen, microphone, lectern, setup</a:t>
            </a:r>
          </a:p>
          <a:p>
            <a:r>
              <a:rPr lang="en-AU" sz="1200" dirty="0" smtClean="0"/>
              <a:t>** includes projector, screen only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77264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Logistics and Date Considerations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1532"/>
            <a:ext cx="5920515" cy="4707468"/>
          </a:xfrm>
        </p:spPr>
        <p:txBody>
          <a:bodyPr>
            <a:normAutofit fontScale="70000" lnSpcReduction="20000"/>
          </a:bodyPr>
          <a:lstStyle/>
          <a:p>
            <a:r>
              <a:rPr lang="en-AU" sz="3200" dirty="0" smtClean="0"/>
              <a:t>Access: direct </a:t>
            </a:r>
            <a:r>
              <a:rPr lang="en-AU" sz="3200" dirty="0" smtClean="0"/>
              <a:t>flights from Dubai, Singapore, Hong Kong, South </a:t>
            </a:r>
            <a:r>
              <a:rPr lang="en-AU" sz="3200" dirty="0" smtClean="0"/>
              <a:t>Africa, Sydney/Brisbane (for W Coast US connections)</a:t>
            </a:r>
            <a:endParaRPr lang="en-AU" sz="3200" dirty="0" smtClean="0"/>
          </a:p>
          <a:p>
            <a:endParaRPr lang="en-AU" sz="3200" dirty="0" smtClean="0"/>
          </a:p>
          <a:p>
            <a:r>
              <a:rPr lang="en-AU" sz="3200" dirty="0" smtClean="0"/>
              <a:t>Cultural features:</a:t>
            </a:r>
          </a:p>
          <a:p>
            <a:pPr lvl="1"/>
            <a:r>
              <a:rPr lang="en-AU" sz="2800" dirty="0" smtClean="0"/>
              <a:t>Feb-Mar </a:t>
            </a:r>
            <a:r>
              <a:rPr lang="en-AU" sz="2800" dirty="0" smtClean="0"/>
              <a:t>is Perth </a:t>
            </a:r>
            <a:r>
              <a:rPr lang="en-AU" sz="2800" dirty="0" smtClean="0"/>
              <a:t>International Arts Festival </a:t>
            </a:r>
            <a:r>
              <a:rPr lang="en-AU" sz="2800" dirty="0" smtClean="0"/>
              <a:t>and </a:t>
            </a:r>
            <a:r>
              <a:rPr lang="en-AU" sz="2800" dirty="0" smtClean="0"/>
              <a:t>Fringe</a:t>
            </a:r>
          </a:p>
          <a:p>
            <a:pPr lvl="1"/>
            <a:r>
              <a:rPr lang="en-AU" sz="2800" dirty="0"/>
              <a:t>Great coffee, restaurants, wine</a:t>
            </a:r>
          </a:p>
          <a:p>
            <a:pPr lvl="1"/>
            <a:r>
              <a:rPr lang="en-AU" sz="2800" dirty="0"/>
              <a:t>No tipping</a:t>
            </a:r>
          </a:p>
          <a:p>
            <a:pPr lvl="1"/>
            <a:endParaRPr lang="en-AU" sz="2800" dirty="0" smtClean="0"/>
          </a:p>
          <a:p>
            <a:r>
              <a:rPr lang="en-AU" sz="3200" dirty="0" smtClean="0"/>
              <a:t>Date considerations:</a:t>
            </a:r>
            <a:endParaRPr lang="en-AU" sz="3200" dirty="0" smtClean="0"/>
          </a:p>
          <a:p>
            <a:pPr lvl="1"/>
            <a:r>
              <a:rPr lang="en-AU" sz="2800" dirty="0" smtClean="0"/>
              <a:t>Perth Writers Festival at UWA (18 - 21/2?)</a:t>
            </a:r>
            <a:endParaRPr lang="en-AU" sz="2800" dirty="0" smtClean="0"/>
          </a:p>
          <a:p>
            <a:pPr lvl="1"/>
            <a:r>
              <a:rPr lang="en-AU" sz="2800" dirty="0" smtClean="0"/>
              <a:t>IIOE-2/IOGOOS/IOP/SIBER (30/1 - 3/2) </a:t>
            </a:r>
            <a:endParaRPr lang="en-AU" sz="2800" dirty="0" smtClean="0"/>
          </a:p>
          <a:p>
            <a:endParaRPr lang="en-AU" sz="3200" dirty="0" smtClean="0"/>
          </a:p>
          <a:p>
            <a:r>
              <a:rPr lang="en-AU" sz="3200" dirty="0" smtClean="0"/>
              <a:t>Weather: hottest </a:t>
            </a:r>
            <a:r>
              <a:rPr lang="en-AU" sz="3200" dirty="0" smtClean="0"/>
              <a:t>time of year (25-40°C), </a:t>
            </a: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3200" dirty="0" smtClean="0"/>
              <a:t>v </a:t>
            </a:r>
            <a:r>
              <a:rPr lang="en-AU" sz="3200" dirty="0" smtClean="0"/>
              <a:t>low chance of rain but </a:t>
            </a:r>
            <a:r>
              <a:rPr lang="en-AU" sz="3200" dirty="0" smtClean="0"/>
              <a:t>possible occasional </a:t>
            </a:r>
            <a:r>
              <a:rPr lang="en-AU" sz="3200" dirty="0" smtClean="0"/>
              <a:t>storms</a:t>
            </a:r>
          </a:p>
          <a:p>
            <a:endParaRPr lang="en-AU" sz="3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779" y="2288311"/>
            <a:ext cx="1378125" cy="1628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541" y="4519387"/>
            <a:ext cx="1518592" cy="15185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666" y="5024235"/>
            <a:ext cx="730335" cy="5514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199" y="1030945"/>
            <a:ext cx="1794933" cy="9333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555" y="3487902"/>
            <a:ext cx="1257644" cy="943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th Mud Map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9552" y="404664"/>
            <a:ext cx="2912222" cy="2373660"/>
          </a:xfrm>
          <a:prstGeom prst="rect">
            <a:avLst/>
          </a:prstGeom>
          <a:noFill/>
        </p:spPr>
      </p:pic>
      <p:sp>
        <p:nvSpPr>
          <p:cNvPr id="1028" name="AutoShape 4" descr="Image result for perth w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30" name="Picture 6" descr="http://www.wareviews.com.au/wp-content/uploads/2009/11/Perth-Western-Austral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548680"/>
            <a:ext cx="5040560" cy="2099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www.australia.com/content/australia/en/places/perth/_jcr_content/hero/image.adapt.1663.medi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068960"/>
            <a:ext cx="2690974" cy="1512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http://www.historyconference.org.au/img/2012_conference_FremantlePris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140968"/>
            <a:ext cx="2516388" cy="1389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http://upload.wikimedia.org/wikipedia/commons/2/27/Rottnest_Islan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7148" y="4941168"/>
            <a:ext cx="3130828" cy="1559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 descr="Image result for rottnest isla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3429000"/>
            <a:ext cx="1445135" cy="1327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Picture 16" descr="Image result for uw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4797152"/>
            <a:ext cx="2847895" cy="1650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2" name="AutoShape 18" descr="Image result for kangaroos per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44" name="Picture 20" descr="http://l1.alamy.com/thumbs/4/0a5224bd-73ec-447a-a66e-5da7ccab3c30/ADDC6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2996952"/>
            <a:ext cx="1076325" cy="1619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6" name="AutoShape 22" descr="Image result for swan valley per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48" name="AutoShape 24" descr="Image result for swan valley per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50" name="AutoShape 26" descr="data:image/jpeg;base64,/9j/4AAQSkZJRgABAQAAAQABAAD/2wCEAAkGBxQTEhQUExQWFhUXFx4bFxcYGRscHRgXGh4dGRwYHBkcHSohGhwlHxwdIjEhJSkrMC8uHCIzODMsNygtLisBCgoKDg0OGxAQGzcmICQsNCwsLywsNCw4LCwsMiwsNCwsLCwsNCwuLCwsNCwsLCwsLCwsLCwsNCwsLCwsLCwsLP/AABEIAJ8BPgMBIgACEQEDEQH/xAAbAAABBQEBAAAAAAAAAAAAAAAFAAEDBAYCB//EAEMQAAIBAwMBBgMFBgMHAwUAAAECEQADIQQSMUEFEyJRYYEGcZEyQqGx0QcUI1LB8GLh8RUkM0NygpIWY3MlNERTg//EABoBAAMBAQEBAAAAAAAAAAAAAAABAgMEBQb/xAA0EQACAQIDBAgGAgIDAAAAAAAAAQIDERIhMQQTQVEUImFxkcHh8AUygaGx0SNCUvEVQ8L/2gAMAwEAAhEDEQA/APXqelSqjMelSp6YhqVKlRcY1MaemouA1KlSouAqVKlRcBUqVKi4hUqVKi4Cp6alRcB6VKlRcBUqVNRcBU1PSouA1KnpUXAalT0qdwGpU9KgDmlT0qAGpU9KgBqVPSoAalT0qAGp6VKgDulTxQTV/EKqxVV3R1kAe3M0Ri5aBKSWobpTWRufE92cKgHlBP4zVjT/ABV/Pb91P9D+tavZ58jPfQNLSoRp/iKy3JZP+of1E1P/ALbsf/sH0P6Vm6c1wLU4viEKahljt+yzbZK+rCB9envVi/2rZTm4vtn8qHCSysGKLzuW6VBv/U1rcBDx/NH9Jmr93tO0qhjcWDxBmfYUOnJcAU4viWqVBj8S2pIh/nA/WuW+J7UfZefLH5zT3U+RO8hzDdKh2h7btXMTtbybH0PBqTVdr2bf2nBPkMn8KWCV7WKxRte5dpUA1fxSgHgUk/4sCg9z4qvmY2CeCFyPlJ/OrjQmyHVijb0qwD9u6gj/AIp+ij8hVK72ndP/ADHP/cf1rRbLJ8SHXXI9MrlrgAkkR868yu9o3mw1x2jzJqsbx86fRebF0jkj05+0rQBJuJA8mB/AUB1fxdDQluR5k8+vGKxZvqJkZ6Qar3tSTgVpDZ4p55kyrS7jbJ8aYzbWekMf0qB/jG4VwiA/zZP4GsSTTqxrVbPT5Ge+nzN5ofi88XUn/EuPwopb+J9OYyw+a/pXmqaoxkTXQ1Z8qmWzQY1Xmj03/wBQ2P5j/wCJrte3bBE94PlBn5RHNeb29VI5j51y96fvVm9miWq0jZ6z4pMxaQAebZP0BxVTUfEN84DKPkv6zWUF0jqa4e6SZmtFRiuBLqSfE0Z+ItRx3s+yz+AqSx8R315cN/1Af0isqQelIMxqt3DkiccuZ6FoPilGO26uw/zDIn5ciiNztzTgwbyexn8RXl0EdaQ8uayls8W8jRVpLU9Xtdp2WMLdQnnkcGpbWqRp2upjmCMT515JBpExOTEZ9ajoy5lb58j0i78TacEAPunqOBxyff8AA0Ou/G1scW2PuP786wrNSFWtngtSd7Jm6ufHFqPDbcn1IA+uaH6n43uH/h21X5yx/pWUZwOaiu6tViM+9G6poMc2ajv2JmTJ6ya4YVC19fMUx1I6sK3MSWnBqq2pUdfpVe5rj0FF0CTCWKZfShP78/pTDtFxxH0pXHhCzMa5mhn+1T5Ca5PaR8vpTuKzCpauO+AoYe0H8hXJ7Qc8z7R+lFx2Chu+tcG55EUK/eCTn8/0rhtR86LhZBU3WpjcI60NTVfOuLmpJ4o+grdoS74HrNN++BeBQouaW407NhdF27rietcjU/Oqc0qMIXLf717VEzz51xt9RSmmkhNsekKU1y1wCiUlHUFFvQ7p6rMxnk4qu94jr4YrJV0+BpumEaehdrUPH2hGTx+dWLfaAxIiatVEyXBlynU0y37Z65j866DYJJ2iYI5n0qHWSKVJnW+OYplcelVL2uQfZXcf7x61wl1ychQI+9wD9Pwqd47aFbtF97g6fOkjieao3GMYcc8AfrH1qEqBPjPt/fNJVGN00F94OaZ38qDQJPiM+dTWl8pIPU4j1iae8SDd3CME80wI6nihqPt5difLgGnOoMkgT7fLoc0pVXwBU1xJm7RWTAOOvl7U12+TI9OsZodd1Rb7X+npXKIWjMA/rUtN6spWWhca5xJGOk/P61BeuDgEmOsR+EVF+7xySKks2zk5/GlZLMebDEDzM0wX50P7R1ZVCVifPyqPszXlwsnJJn5fn0p77OyBUgqqe3vUuyK7S3jpVPX3mUAiD86cqlhKBLccD/Sq1y5JqOzfLDP9+1SlQBPFNVIoThIGdxdGoncQmwNtJmQ0gQB9nK9c49aIKp6UR7VCA2yCNxtWgYM/c3ZHTJNUGvgkhWBPlP8AT+tRCrZW7SpU7sbYTUiIR1qK7qQmODHrz9MUtKXYHeCDOCCB/nQ64KiK60dP1/CuGvjoG967dlUc54noPlxVUo7AsrGEjfA5VpAk9M/Wo6TYvcczv96HkalF0edR2LawTE/P9KlF1BAAU+cCtt+jF0TqetLeKk7zE+EDpxUT3wBHHy6k/hSe0BuTs+vFd27oAmJPSarKSWggiPp/rTMknzA/QfWpdW+rLVK3Av7p+7+vtUbXG6jHzH+tVtPdAMROfPj2qW9fBwJ9OnrUbzkVgR01yoRz5VyLqFtv06j51JctwRyfUevNLFd5go2ILrQCYmfy9aiLGDHtPX5Cu2BLYMRjPHtUT2fFgn0/WqTWgrPUiuyDyKhZjHOJ61buoArFyAB16H6Gs/r9UDgHGaJ1sOSzYKm3qX7uqVYJb6Z/KpbfbSzEkyetZhq5modST1LUEjctqPCCCInp8/P5VUfUGcH5VX7Bvhl8R8Q6TyPOiDlSTnbM9J6fnWkZxvZEOErXIbl1uCYqVVToSfmQK42oSCCT8+tSLctyQVJHl096qUrZCjG5ZTUpGIH9fwxXdxvCIIBI4M4/KKh09m2ADBMnMmIAM4+ldvctkhROfJePlHPvWbSvkWu0r3lAz4jPHy9qgZPJTI5z/nR392wAU4+zJOPafzmqvaIFsbsfLzPr+dTv4rIbpMpW9OWMbdsDP+dX000ATmDxUdntW23OD1+Wc/351QftW40hDET09eP78qzlVcsi1BINNanMD1qrf0O/JLAdIqPQ648XAC2DMYAgjy5/zq/Z1Sng49gB6ViqjTyLw3MQ9i48mTE4kNkE46VLa0pRSS4mRgK8mJxxgZ5rQW7OtMDYBM8nj55xUV86xFLNbhQRmRAkgfzeZA9KhbVTeSkvFFbpnR7X2oMM2SICmRx5jIpPqC4ypjkAqc4/zpr6a5fuYkiR6GOJ6/1pMNcAp7smeQAZEzA55IE/KjpVN/2XiG7ZIi4nORP9ioLVxj90n2Nd2/3w8IfceuevTB96ktafXkAlBngdfpPlSe1UlrJeJWBlW/c/jvg/8O1OP8E/1q1YUFhIORn5EfrQvR3NSL10Abn3MHEn7qpAGcxmB84oqLeuMxaEY+Wf+7zMU3tVNLNpfUTpu51rdGFHhJJkieeCefwqGxuEkyCcnnPka51On1gQsQi4YweQo255z9qotNa1DW+8QBl2z6kg8c9Mn2qVtNN/2XiU4BLTeLvF2ti37YZap6RmRboztfZIIJkbjgV1bGt47sATEyMfMBueaHdpnVE2e8Qg96O7kHxPmAM5qltFPg14k4Gy6fCPCpPsfzqTTswmEJY9IOT0EkYHSunXXQDsxtBkmIxMTuqO3f1i7LuSmHkSYQZkieefpVdLpvivEW6aOu+aBFthIyNp8vl/cVYKvG4JmcDaf761VsDXOAQJDDcuRLAxxnyJPtVzT6bWMFHDSxbdMKvh25nqScelS9qpK7xLxDdsiYsSDtaSOgMYMQcUr42lgFcjEQrYxk8Vy1rXCfDwcEGZ9R4vUVLfs6xVBENiSAxlTiQROeek0ulUsusvEe7ZVlw0bGP/AGtH5VZYNuju2EqDO1sEqCelWNP2Trmsm4W28+FpUwI88D3NVtJY1V12tW7ga4BJ2/ZXjlup54o6ZSabustcxbpkY0zDxFGmRwrfpXSasgGbV4//AMm+vFWb3ZevAMwNsSSwzOJGaH2/3tm2hh9rbkgZz5nnBqVtVKWakvEapsltWbrEgWrpx/IQPkSeDRPsnsnfaJulkPRNs+gkn1B9qo6qxr1hWY4EkGIxjGc12LGsYDcxBM4gYjzgGPpWL2nlJW7ylTItT2FvxuK21mfAd0eix15x5+1D/wD0kNxJd+75ChCX24MeU8j24zRK3o9XMi4jSJwRMjgZ6YqdNDqTE3UWTAzMnmAQI48vKjpaX90G67DL9o/D5UotsXGJJ3HaYUH7IwOfOoO0fh65bYC2HuDAJCEeLqB5ieDWrt6TVlzaVlMLumTGwyAYjnHFcW9DqRdFslSzBjniAYnHt/cVfTYr+yFuWZ7srs6/aZt1pxK+U+ooze0nhHgvFz0C4UcwfX6V3reztQlu67sPCjMNsADgSCAJMcVa0XZF4PuZrew/ZToQSADx/iA5o6dGPWUkLcXWYCF5lnwkHpic+1cTczyJH8s8eoNaa/8AD913Q2ntAxnECJ6jM+VULnZV3vWRRa3i2h2gACNzqQs/e9fSn/yNOT+ZBHZ2skDtJqSlsg7iz4BI48sTU3ZOu7sEMNxJ6DIH9+lX07D1JIB2KIMEbchTtMiM5IprvYWpADEiDxtgGMkcDOKb22k/7oaotD/7YhuRBwJjr0meaC63tXcGHiMMymTiViehxn86IHs+8AZDbhH3eVIBnz6ihHZa3YubSR/EfdBIz4R0Pzqo1IXumXgdihb1MOIKwPSYGY4opY1W4kgGDgkDHp14zVkswLFSxCgHl8yRE58PXPp61xae80ZcSYgFsz1596tziyFBnAbcxSY6kHBHSlodIzM4tq1yIMqdsAzjPMx+FTXLlzJJcxtiZEif+ryFOrXMYYmDOW8zGd3lSUlwDAzaeIDgliduSeQouEmfQH8Kj7dWNNccRt328jEjvFY9PUVca4S5/wDlefT+CcVxrv8A7I7xuDKhkYg+ATHpAjjIr5GLalF9q/J1ZFmxpywDQJJYbTEiDA+fHNNptKxtLuEM1xGb0hlkT7Vet6J3a0wIGwkksRxtiB8yRiu9QBYVFuMBtAyccAZ+omlGjWqRxQV8/wBhkZ/sOyxs3HPBF0ic5F1559vpVjWTsYhoef6XCI9P0ofb7d0tmyba6jefHwpyXLNGOkt59K0drZctm4BuDKChyNwKxOR61W0QqUptzWryBNMw/wALWzc1GpuS3hf7I6sSsH2CsI/xelbG3Zh9u0xEnqJASJMeZMfI1mv2W2x3mqYkyG27ZjlmkkeYiJ6Z862Gufae8ctgHEx5H6+Hn0o22f8AO4Lkl9kAH7btldPuK5ZXBAmPGpA+h2+8VQ+GQx0dpsY8IP8A1lFg+uTRvtpidPiYBWZzBwM0I+FdO50FqMguhAH8qukn0jafzojL+HP/AC/YwxqdPl+V/jLBx9lgFP5ms98UQtzSZYsNYCR6Q0ROOFrYahANu6Z7xT/3AjHyxWW+MUJvaQGCDqrYzgEhHEH61GyyvNX5P8CegT19pglxVXiw0epCIox85/Ghul03+4iAM2es/etXD+f51o9TppD9B3bKfn/YNUex9Lu0Nsk47gHjytsOvz/ClCran9V5jKFk/wC6IZP2bXU4AWyY8+SefOlfNwX9R1C2LbKOglroJjnO2ParGgVf9m22Ay1i2Tx5W/0/OrHaVlje1AjLaRI9SHunP/lV47Sku1r7xFwJNTaC3AjsdrBmx5h7agefLCob+vRM20CtL+kDvFtk+pIPNXe0dM7XFeAQqkQDBPjtOI5x4Dg0I1HZ7bwBlW3bpkAbnV5BGYEY9elRRliSxPT1/YmC31t28QgYsW3wOg8a8+gE5P41rex+z1sWgvLHLMBEnn38qHfDXYJsl3uMC24gQBgHMgkSDP8ApWiJj5D8KW11lL+OGn5GioqyD1nz/r7Vie19PtLDBYuCR6QVn3JrdBhzlhPPlOazXxTolJW+q+KQrxJJXjaBxmfbFVsc3GpZ8RXtmQ6O62DuJBPUyDhz15yBVx9UTAiGVQZ6EEJPv4ulBuy9QCo28BgBuxI2vn3orYaWMZ/hj6DZ+ldFSFpZoeRztbvbausAO4JWSDtXrjzNUOz7YK6H8foM8ev41pAg7xVIkd7emfkOaHWdGrDQFQJKc4zCDr8/61EauWfvKQFbR2SdY2Rm0nP+JGgfWpHtMNRank6cnn/Gkn1P+dT6WybetbO4iwhJJ5M3LY+QwMTz+HD3SdTZwQRpjIg8d4o+dDbcrrTD5DucfE8fut/zFoQOOLbH86uaILCLCkdzaMj/AKxwPao/iZw2l1p/9sxnyTH9+lWtDpR4CJBNpMkZlSGjHyrP/qz5+SC5CoBtu4ABF1Y64RkOI6Y/Ghly0DqtRznR7j6Mxut+dFf3Q9w7KZ+0ScY2kmR6wBQV9375fAiTo0AE9SLgA8j71dNfNZ+8hXDw7PLrYVyQWtMrFY5dVJIjjIJrN2fhJLndl79/xKCfHAXD9AIGFH19a2HeEGyGBEEgyOIQ/pUPYq/w7ZOJtrz5SxJ+VYxrVIRbT95jyMs3wpbOqW33l1gLfhkqeAsSCsMM9RQb4X7COo/end2i0zKgECctM+GJha9DtgfviN52X8z1SJ8pkYrHdvdvHRNtsWLKd5O/aDkzJmTnnr516ezOtVp2UtUvs8/EmVlmznU/Bdq1eRU7z7Kx4zgs1weXkox861Oq7MFsIqqSq2yu4mcEpy3JPOa8+1XxrqWIJNsNxPdoSBnAJB8z9TXofYd99RpLBcyzgEkiJ2kEtgcRWG2061NQlOV+ARknkgbr7c6W6WEnaOnH8VwPz4qp8WaC3bSQiq25QYEHh5HvA+gop2lbP7k4E427iR5tkZqP4t7PJtAKQT3gOWAxDRyfWsKNRqSztm/Ip6B7UusHcBG2Y5iREyMiRPzmqGt0huadbdschVEmANpUmfUR0qa+AZCkSoO0z422mBAnOf6eVPqNUSxQeDxSesryePx+dckMmnHvzFcsBQwfH3PaDEf1HtXh/wASr/vL9fU17P2SwIdVYkhOogAEL7kjIz7V498VLGqevoPhkcMbGNTNA7T9fOvdewWnT2MiBaUkEdNg/wAs14TY5r2HsHU3P3ZQQQFtrE8mVAkSOIIx9Kz+LwxQj3ipOzAP7PHQHUXJHed4T0kIz3IifNhWq1F/eATMDEGfETjjny68eVY/9nmoUKwIG77W4iYG4kR0MGZweRRK7r52bTkMS0kmViQYg7RGQfQ1x7TRcq8i5TsHdVqF/diCDERAJkEDcCPMfpQv4Nvf7lYTAkc9PtA5HnH9KV8/wW2knvLeFBkFxys8Z54wJoZ8H6tl01tVA4nP3jAiMSTnn061MaX8Urf5eTHiyNXevBjgkeIMCMmcAGOev9xQf4vtC3d0JDGDrE5zB2H86t/vRW2ohY3bDBgjJ6QM+L+vWg3a/aFvvNH3jG7tvjrBDBW2uSImDyPLz4qaNNqV12/XIWI12puyh6SGyfl9P9aCdiXnOktAT/wBH3umSPYcdOKtP4g8kEHIbdlieVUdfw/Gq3YmiYW7dose8VNpU5CALBmMboBMA9RUbuMYWfNP7MeK5S7F1TfuGnAQEGwgWRIJAAIIiCK09wDc7ETtUKxyeDMeWf1qh2NpGFrTC4d3d2wnEBkANsHb93pk8n2os8W3YgYEYPB3cFpEgrk+/pUV6kcbtxbGr2KmtaFg5ec4OZmCR78das93bQwcsTB9ZEQQOD/fSqmn1igncxOx5njBGIxnI4qbVX4YBozwemR1PM8HzwazlGWUWhJokW4wYgkQCMiBOefpP0zxXCXw8FTIPTkwMbZ4mR50PumJWfCGywI4mScny6f4hVbS3mClQSMYAAJ8WD8icfXrmdI0bxxITnnYM982fTn1jkj5Ac+tQ3WDKysMEH1yQMn+lLT3hDBWCsqgMTM7SPtEH386HWbu5QI8RPu3OTBkSREe/Wmqbzy09+oORnviVe5ZbiAtbgC4w3HaIhCSTlumSfUUZ0+Azck2wF25EQCfF5iPzqTWst8FIBUI0iAAqCIMefBxxjyqK3ba3IQKIQbhtwGwrbckBcHjmB5kV2Y8VNJ6+QoyzCSXpvCfCS94/gsenlUeneF0BMAd0cn/AOMA4wf796hfUbbyG5ie86egE4OOse1U9FcK/ubTK7QAJ+93YP8AX/LiscF1l7+Yu4TLAau60f8A49rAn+e99cCRTau4o1tsgHOncEfNl59zUFy5/vdwoPEbFowOjbrpP0wPzp+0tSDq7ZYbdthzI4JJE8e4z1pYM/p/5HfMsfFjD9y1QiSbDHgYhSP7+VWeznm0jQTAH2RPABieo6/2aB9s6hjotWTBBtMOsjwk9funHvFEdEbndoyljNtcZGehzwv6UnSw07dvkhKV0EX1Gy3EbTJgExkz58zNZbXOTrrxBBP7mkE463BMyYHyrUXIdRv8M4PG4EzkY/sVm10f/wBTYEmDp0OMyN7gfMGadDJSb5PyC7NTc1CwAeAN2Oc5gD6VU7MUDT23XooAJxiTEjI6cetU7mrRpVyFcFtx84yqyBzzjzmpLN9nt3NxWFaIgbVETI9sCPL1modO0bdpOIt3Fi8jE57q5noc2zjrAivOP2kp/FRhwR+J6V6T2TpmueMxG1wBGfEARJ9uPWvOf2gg+DECYj6x9JP1r0/h+VlyuE843Miv9a9j+HXK6Sxg/wDCWGgkDjyyJnrg5FeNWq9k7IcrprIEbRZRmJHWBC5OevH4VXxVdSK7SIPUn7YYLpXWQYK5BOSbimNo4gGJBmpu0tpABCTM/wAQA+fGD5n8aD6y2rB7ZMEhSIUECCrRg+HcAJ+YFEL99WbbdP2ZggfakziQcDy9a8p00krdr/BpjyKaNH/MUMHHMzJ5gAn5n+lda25tuu4gFkIS0wznM+h8Qj3OIobbtnuw6lXaTKsmUwI2NEE8cCM9Ond7tFXvLdGLhgqDBUDkH/Mnr0itow67ceH57jJyyNB8N3iQFKbJQtc5+3gcxnAHyivJ/jdI1bx5CvS/h/UE3xbJjwNIEESfESG5yc5nmvPv2haYJqP+rPToAOlel8PyytzG84mctHNeq6XUMmkVmY5sIFAz4Ykkz6xGeh9K8qt1uU1hfSWAF+zbYTjxBd0xPlj5VfxCGJQ7yIOxS+FrgFgE+HaQZ/mDRIJyARkiQetG7G1V3BnG7ADED+GTLEeZPiAkAZOKzfYDsbIRjFsspPrCcwIJIk+hmPWr19n71Fnw/wDLZvCTAB6/YMwRzWdWF5tXFN9YPWHtKrNaXrjcSBDQORnInHGGrO9gawW0sgrulI5ySQI2ieRHlyafW68L40YKdpBBxDt4TnMgDziZNArd4L3fMgA8wJAABnp0/Gqo0Fhd+IYuq+9Gw1OvXc0EbS45JyOB6TwJ9qK/DmmGxrrKVwVUspBLERuUHAIAIMScnzrNfCY36i3Fvvu7G5kiAAsAbjxzkYOY+dbztBd9xYUlVbwNwqyTKGB6ZjiuLbJYLUo8s/fv6jp59YFJ2eRsaBbZX2uVjFvmcHB495zVzT6ru75tzIdNwxPd/aBz1BAH9TU3amtNuXQjdJhdoBkcCPSfcwOlC7gbUDcxYXAQoA2yxYmIjhcQSTz06niTc1eWnv6lvJ5BmzqWZvCpgsAxkQoHiCwR+Qxj351Wva49w2z04Czuz8sHOJ8qoM7Wke2WG883PF5RB5HGMeXJ5rjspnZmtgqJE7oIBAB8vQHHqeKrBH548Px6hi4BK9p/En8NhuY9ZIU/eAnnHWTJqtrrkyhwBJJOAT0JJEktM+3lVq3qRYtWw7biAfFztzKgGORPTz96e+pa39kEMxdEYcgAeJoORI61nCWeea5/Xh9CmuRTGgJVQzGXUFLa5PiwCTHhgeXuaG39GEY7SZCTJwWcQsCMHjrnGDUytdtuqWyDlgrBgAJGTkY8vp86g1KF1ckqoRhuZuoIG1VGcnxc12Ur4r4sn/rTwM3poXNDpSgMXSXKDKLO9SMXBJJgGPrwBxMty1ppADHJO8btrDIJkYGc8cGhNlLiFUJbcOhOBHCkycDIj19qNaYqtkOSDcJVoB+wASYHnJBJA+VKomnrdPlx9+gIGWLbLcuQIYCcgTD8LnjJGPWil82vC24o22CIyIERI9fve9C+8u/vJcgXC8CFxJLCV55xnPU8Vet90jslxGBZjI6E52nwklpIHlxjFE28nxXJiQL1YMC6hZrgJkKGLKCREbs7oI9j9K9i4VNlUfvAgJaASqeALlh/iJGOpojd0TW7rsrbkySoVoIHAJEEn5nM8CIqbUape7ZXQoxt8QQM+EekDAmIxPWtY1ckln6/occtSlptaBqbgH2US2uJMw90yOpJk/WKua22p1gVsK1q55jDlfu9esj5npQ21bui++o3IAotysCSo3hWC9RzGegJxE19Lrd+rVt+0iyxPEMSElepkjA+XzpypNtyX+P3sjRML9s6VRpL5jLWbhmeIRoA9DB59KIr4LNpzJHdLuGJAAUxjBWDmZ5PWh/a1lv3O8C0sqXPUAFD04BgyPnS0LzaSASCkYbgqATBx0H4msH8t76P39g0iF7uqAlgRDHapESqiWYx1HHrnpQC3fntHEKBpUUEmBG5h5wQZ/Hzolp5tMoCbnZoSeROMQT1ETxQK/Za32hdV4Y9wpyAQ0u2ccD8frVUVHOK5Exb1Yd1vY67oVirsVBEypfk7jHzECBTdr6G/cbbavFCx2t4d3jkeISVgqZHH3uKksaru7PEsm4qzTjG+IOTBkCp9IxDK3iYqPFB5MZOeJGD+orNuonflz9/kE0DvhTQ6izqF73VPcG1gLZEL/KCSOsZA8jWS/aJO5B0luvOef7869D0umA1H3k2pPIjxdQDJHTk+VefftB4tSIOZ8pJyQfbrXpbG7tP9eRTfVMfbr07svtRWt2lYAr3SpmTONsCP06YnNeY2zXpvwZeRrSl7c7UC7syhn7QWIJI9/rWm3qKgpNXsZLWwX0OlhwPAALe8bmLSfCoYT8xyT9aa2FA2XbazJaeZknIwQBnPn7U1/Sq17bJD7SZBwVEkpA+SjPUccVSKO7NP2V8KwT5AyJ6RH4TxXkSwtt34dxea0B1m9aVnBi5ciRkwh/CWnpHv5B7ilRtO0+Pc4B8gIXyDLJU9Kn0x2lNhYlWyVThyOpMTyeePPqL+qtW2siSTuMKvnks2AQSB1bzrtj1HzuY6ot/DupAupbKhAxH3Su7BEyfl1k+eazP7RbLC8pYzIMH6c0asJcBt3XBAW4niiPEDkKZOcxPlUH7XrQFy0Rx4h+XWurZpK8bdvmWvlZhENaDTWt2lZsHu1YkFgDB8PBMtEzA884rOWzRTXwu7OdsRB6IJM8dc121I3RC1LOl1JW1bVjKqZgDgQoM+fzPEj5VY1GsVnV9sAAg7WPUwpb28h+eBB1ELcXM7gwieilenSY+lT9k6oKCWAO/+bMGQcepEz8xWE6dusl7Yp/Mydw3dvDAyBBjHONsZJgnPqDVXW6XaqM29WCwylYgDgknzz06fS3objvcsRcUl7y7QZhX3AJuEQRwSATjGOnoXb3ZpK2xeCs76he8dUJi3B4XnmYUbvtdeawrbTuZxT4++RcI3izF9gaHW6d7dwLcRbi+IxINogud6gyDAnMR+FekW2YWbds3V3d0SzZBIMuM4gn6nPFWtNcdSy3YVFgW2LLJC/zR0iPpVPW6MmGClzyXwC20wJJiQM8e1ePtG0OtJY0l3evI1UMKyKepBDrtKztJmYmTMYBhpI9YNStqyioFAN6NhIM5Jk7es4A9Yqve1ITbc3tuP27UeLwktgqYH4+2RVbTeJ52ggywcBh1GARmcMTBjj3cqd0lqRisyz274FVGaLir4lC4HMYAncRmZgEcRQ3tKw62w4RwDAjbPgzndloBJ5o3q43IwJ7uxtUu0ywXGepJEH0n1oiNUXDqCoUrO3qF3AKI48uMD1qYzlGKaXvu995WFNgFbTC1auQHBP8AzB4Y3EbgsSTkGfTiKJLda33TKwMjbtOGAJDPtAGIIPJOJofa7SLFu8MlCDaIhRK8bkjPQcdR5im7Q1neIptjdcDniCQB5rMwRx+HFLdzm0miVJIt9s65FQ90dwaVLDOBxMcCcR1HUGq3+xlVQTud2O1YA2lI2kzyQpJzPA9abs61vhlCbixZrbSCAuADEySRMDB8/K1dt3b7uIhUDQTgAnGD8ypj5+1ZUurF95Td8wGCLfdO25RvJYBcqpklojpg+tEdUi7NwuAqbcDEwATJB6nJMgckY6iidXbcGYLKm0SYJfayBZ6YIHnkeVPeuTaGwwxQqzKAFWFZSQTH8xk+ddClPV/7z8jG6Cp06m3bZFILKYIJO4cA5wJAnoar3UazvZwveuy7SskhMjI9VPGYzOM1bsOVs/w2tuowm0jc0jbjyWcj50E1Ws3Hdhduz+JgeIoofw8qsnr5VMFOUmnpd/n8cC20izd1TgGStvaA5mNwBkbNudzfZPXGcxFVu1dcbsd8PECG2qCd24Db4gR0AMf+4PSm7RtSS5c3JTduI2bj9oRExIJEHkirDj+CpCjvGU+J4O52MYzgbCAAR5eVaQw9V2z07vFdwrvNAqyN4kqXvZB8a7RPikkAlXHAGRgY5qvcS1ZuLcVizC2ysxMAP4TK9WOCpxENNWLmtVnIZVBXmJ/8o6kyPPEChd/V7rbqoDShPiKh0SMC3I8SxkgZ69DXUoyldXvf8ExkX9d2szW3UnaSXBJJMg2iAu2MHHp+FHewrhKWgCAGX7RtkbZADE9CY4PX3rz6yz4tkkFniJknchjjyn8aP98qsoRi/drm5AxkAHbPCjO38aKtFYFFcTRSyNjp7yDe55UQsnxZOWiPIRPOTQLTWO+7U7tiRusAYPGWjP4/T5112PqoIlkKhgwcgkmHUAQOHngEHjg9RWpvMdeXWcWw3OQFeSJjJEevXk1hSp4ZyS5alJm1QO4RGZWDSO8ReAJVYBOAeTEwflTaWzC2kDqbYMtn7SEFvEeJjHHsKrhmtW13ePEZH2bhiYj7qyRg5+tULdyAT9sAyGURmADAImCcz5E48+WHWeWf75kvINaQoL8gklhkMScwGKgnoFgx0msT+0oENbHE9PaOfY1rtH2e6ahx4dq2y25Z+8CpAnrhSfnWM/aYTvQQYBn2KqI+UhsflXp7HZtWfuyKXyMxor0r4L7bNpltC1u321bg8DyPQTOeJBziK80XpXrXZyXLOn07KRPdIY2jxAwRbbrsxODzVfEZRVO0lr6ERTvdDdo6G8bxbYwUZaDIXoVEY3ZJ6z70Z0/Zlgqo71weWgid3WenWPb50N7y9chDcNt4LeOVl1yRHM7SfL+lWbCiyid5tdyPFP2QeYXjic59K8WpKWFQvnwt68O00SV7mA7M1oDi2LZdTcABBjPJmORCxE8e8lO12W2pSz3igBe9fALPkm3HODPBjkHpQ9NON5ZCAi2yARgljuVnGJBgHPORU3bGsBtXbrlZciF2/aBAz1AMsDJ/GvWnHFOJzrJWItN2iQqbXBXejDHWCYIJOPEMwBI9Jo5+120Cttv8WPcCsP2PZ73aD9kMxby2gJiPKSBWv+O7m/QaJ/O2h+qCuvDhmkioPJnnir0oh2oAe8OJ3sozmIIOJ4wMxVTTmXX1YfnU2pM7vV2/E11PQFqjjU2SSIEKzkbpxMxB8o59fau9NoW/eV06ncd+2becDLMvyWTnyqHVat2DJMJuP5n+pp+z+1X07m4hO/unWZMjeCpb1MHAPWDWTU2nbtt5XJlbEzVdo6E9nai3qUslrIYd33jCS2TMRuSYJBK4nia02l7ev3bAuIuwWdzSQW3lixVAGj7pxHoQehy+r7Z78J3mLdhAmZYlt0BoxJiTBMCK2FjXq9s3bRD3CXZmZYG+2YgKT9lcQJ4FePXTUYupG8r2v++Gl/0bxsr2ObXa++4JIQXFA8YIUS32piOkDzn2Jrs8u7Mu4BBKK2I2xjb6iDz+lCxeVUYsFN1nJBKgnY8ECYMHqM4/CiGjuKx2mTI2lhjbAJZj5kziJ6zXHKmpRbSsh37QLfRWv2wxbb4i6iDJURBM4z5TE1e0uFe3btxHB64Blc/Pp0jmpNfpxsX92BPg8JMDG0lRmCQo8/IUuzNCPHcJMjdgEjdkKRPTiZFWpQjG8r8vXn2Ged7Fy9cC2wpCmEkDpuY74K+eYA55xiqh17K20wWeCT1n+TGIz+FTaTTJKBixB+1PTgKARmZB9PlVCzrVW6YxIIHMATg8gjwg4g1nFR0Svr6dxbbQ1rSozOzNDJMwIJBERkYgMp9ai1naoWI+28FmA8CrxyOoUkiAYg+dWrDobxDywbIXrsKhRuPzyY8qB9rsHVlRgu1yE5gBQHb9P+7510UqMakrPPyzsZXsroJlfAbquAYLgiSd0sJiMD7IHyqfUnUOSUK7Ci3HDHaDJHJzEnp6+9ULRe2ndFNwuCSSwIRmbcYECcj6Gue0tW1xB0I2wFwACYCngxhDjmDnNDp3byTzyHisUe9F0PbiWAkKDwRuM7vMmB6QKt6XVPbt217uTMGZgghiSy8fKeuKgv6dLBubZkjc0ZlVUsAZjwgwY9BzU1vUABXRioNvc8TJZzhc8iFYfjWySV76Mh5Mg0vaWnRrik+LcRuEBRtmYE/zS0nGRSZw63e7YQFQETIYmFzmGBiY+XWhXZml7/UgIN+WcljyqmWM/wAuYjkgjFW9L2eO7vLBDu9oxgiD49oHH2WOfMjyrSNKOLJ5+/0J3Ov30XDtIwGSCcCF2hsA+GefOc9am1Gra4UKeJisi2BI8ZYnJyGxAA8segPRMgU3AxLGPDEDoZ65+zx60Y0WqSzftm4zgJcKSACSw2tI8lyB/wBvrVOCs1FXBdoOS41krauWjvW4XYnJYFSApgfZBMz4uo5obrbJVz4pAuNsIzBWCY6zgYj7wo52j/vF9iu7eFDLxKq0kAk85Vj+ggUD+IrhDINxYKn8MR0LEkmfvSAPUAZrai7tX1tmiZKxQtOVR7xEeI27Yg4cqd7AT0WR82B+7UtnUG2WVwEcqQRBIEwCBPUcE+p+dFtXpe7t2X5W3YF0KQINy4S26J+6pk55UAUCuaVzbW9vB3JuIzIQkhfEeTj8smtnOMsnpoWr2DCXntFSywHIjgjZuljgGQcfPHNW+zdVOsL2lgiyYQsGJ8WV8wxUz9YrPWtPcY2rQB3lwgEg+IsF2zMRPrFF+y9IbWsa24AK2wGMk4DeJhGfszisamFRd9bPwLje5r115QKu8d4VCurEMTBCiDtwYAGMZGKH6MlUb7xgliACc5kAg+ZIkeXmKXZ3aIFt2NsHc6kuYLElVO3I/wALGZ+fSSem0e60HCpNwrsC4kR4F4AAHi/8R7+fNYHa3vX7Dw3Jvg/UXjeC7FNoglnMloKGAM7RBkRWf/anynz/AKVpfhxm75VjwAOqkmY2rwB0BMtniYrKftQf+Kq+U4/L8676C6yLT6hiEr0zs1rr6dIAU7QltiQoHAkkxO0SfPIGevmamvTOzNQ1vTo7MfFAjkbFGcdOnGcA5iK02uOJJGd7BTt/SLe7sIZuIftN1MgO09TAqrqrwHgLdQQzE8EDHHUjdx5eVR/u6bLIO59ztGf5ArHPmYj2PTmXtTVW7LF2lmnZP+EZ8uv9K8bd662/fL3kDld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52" name="AutoShape 28" descr="data:image/jpeg;base64,/9j/4AAQSkZJRgABAQAAAQABAAD/2wCEAAkGBxQTEhQUExQWFhUXFx4bFxcYGRscHRgXGh4dGRwYHBkcHSohGhwlHxwdIjEhJSkrMC8uHCIzODMsNygtLisBCgoKDg0OGxAQGzcmICQsNCwsLywsNCw4LCwsMiwsNCwsLCwsNCwuLCwsNCwsLCwsLCwsLCwsNCwsLCwsLCwsLP/AABEIAJ8BPgMBIgACEQEDEQH/xAAbAAABBQEBAAAAAAAAAAAAAAAFAAEDBAYCB//EAEMQAAIBAwMBBgMFBgMHAwUAAAECEQADIQQSMUEFEyJRYYEGcZEyQqGx0QcUI1LB8GLh8RUkM0NygpIWY3MlNERTg//EABoBAAMBAQEBAAAAAAAAAAAAAAABAgMEBQb/xAA0EQACAQIDBAgGAgIDAAAAAAAAAQIDERIhMQQTQVEUImFxkcHh8AUygaGx0SNCUvEVQ8L/2gAMAwEAAhEDEQA/APXqelSqjMelSp6YhqVKlRcY1MaemouA1KlSouAqVKlRcBUqVKi4hUqVKi4Cp6alRcB6VKlRcBUqVNRcBU1PSouA1KnpUXAalT0qdwGpU9KgDmlT0qAGpU9KgBqVPSoAalT0qAGp6VKgDulTxQTV/EKqxVV3R1kAe3M0Ri5aBKSWobpTWRufE92cKgHlBP4zVjT/ABV/Pb91P9D+tavZ58jPfQNLSoRp/iKy3JZP+of1E1P/ALbsf/sH0P6Vm6c1wLU4viEKahljt+yzbZK+rCB9envVi/2rZTm4vtn8qHCSysGKLzuW6VBv/U1rcBDx/NH9Jmr93tO0qhjcWDxBmfYUOnJcAU4viWqVBj8S2pIh/nA/WuW+J7UfZefLH5zT3U+RO8hzDdKh2h7btXMTtbybH0PBqTVdr2bf2nBPkMn8KWCV7WKxRte5dpUA1fxSgHgUk/4sCg9z4qvmY2CeCFyPlJ/OrjQmyHVijb0qwD9u6gj/AIp+ij8hVK72ndP/ADHP/cf1rRbLJ8SHXXI9MrlrgAkkR868yu9o3mw1x2jzJqsbx86fRebF0jkj05+0rQBJuJA8mB/AUB1fxdDQluR5k8+vGKxZvqJkZ6Qar3tSTgVpDZ4p55kyrS7jbJ8aYzbWekMf0qB/jG4VwiA/zZP4GsSTTqxrVbPT5Ge+nzN5ofi88XUn/EuPwopb+J9OYyw+a/pXmqaoxkTXQ1Z8qmWzQY1Xmj03/wBQ2P5j/wCJrte3bBE94PlBn5RHNeb29VI5j51y96fvVm9miWq0jZ6z4pMxaQAebZP0BxVTUfEN84DKPkv6zWUF0jqa4e6SZmtFRiuBLqSfE0Z+ItRx3s+yz+AqSx8R315cN/1Af0isqQelIMxqt3DkiccuZ6FoPilGO26uw/zDIn5ciiNztzTgwbyexn8RXl0EdaQ8uayls8W8jRVpLU9Xtdp2WMLdQnnkcGpbWqRp2upjmCMT515JBpExOTEZ9ajoy5lb58j0i78TacEAPunqOBxyff8AA0Ou/G1scW2PuP786wrNSFWtngtSd7Jm6ufHFqPDbcn1IA+uaH6n43uH/h21X5yx/pWUZwOaiu6tViM+9G6poMc2ajv2JmTJ6ya4YVC19fMUx1I6sK3MSWnBqq2pUdfpVe5rj0FF0CTCWKZfShP78/pTDtFxxH0pXHhCzMa5mhn+1T5Ca5PaR8vpTuKzCpauO+AoYe0H8hXJ7Qc8z7R+lFx2Chu+tcG55EUK/eCTn8/0rhtR86LhZBU3WpjcI60NTVfOuLmpJ4o+grdoS74HrNN++BeBQouaW407NhdF27rietcjU/Oqc0qMIXLf717VEzz51xt9RSmmkhNsekKU1y1wCiUlHUFFvQ7p6rMxnk4qu94jr4YrJV0+BpumEaehdrUPH2hGTx+dWLfaAxIiatVEyXBlynU0y37Z65j866DYJJ2iYI5n0qHWSKVJnW+OYplcelVL2uQfZXcf7x61wl1ychQI+9wD9Pwqd47aFbtF97g6fOkjieao3GMYcc8AfrH1qEqBPjPt/fNJVGN00F94OaZ38qDQJPiM+dTWl8pIPU4j1iae8SDd3CME80wI6nihqPt5difLgGnOoMkgT7fLoc0pVXwBU1xJm7RWTAOOvl7U12+TI9OsZodd1Rb7X+npXKIWjMA/rUtN6spWWhca5xJGOk/P61BeuDgEmOsR+EVF+7xySKks2zk5/GlZLMebDEDzM0wX50P7R1ZVCVifPyqPszXlwsnJJn5fn0p77OyBUgqqe3vUuyK7S3jpVPX3mUAiD86cqlhKBLccD/Sq1y5JqOzfLDP9+1SlQBPFNVIoThIGdxdGoncQmwNtJmQ0gQB9nK9c49aIKp6UR7VCA2yCNxtWgYM/c3ZHTJNUGvgkhWBPlP8AT+tRCrZW7SpU7sbYTUiIR1qK7qQmODHrz9MUtKXYHeCDOCCB/nQ64KiK60dP1/CuGvjoG967dlUc54noPlxVUo7AsrGEjfA5VpAk9M/Wo6TYvcczv96HkalF0edR2LawTE/P9KlF1BAAU+cCtt+jF0TqetLeKk7zE+EDpxUT3wBHHy6k/hSe0BuTs+vFd27oAmJPSarKSWggiPp/rTMknzA/QfWpdW+rLVK3Av7p+7+vtUbXG6jHzH+tVtPdAMROfPj2qW9fBwJ9OnrUbzkVgR01yoRz5VyLqFtv06j51JctwRyfUevNLFd5go2ILrQCYmfy9aiLGDHtPX5Cu2BLYMRjPHtUT2fFgn0/WqTWgrPUiuyDyKhZjHOJ61buoArFyAB16H6Gs/r9UDgHGaJ1sOSzYKm3qX7uqVYJb6Z/KpbfbSzEkyetZhq5modST1LUEjctqPCCCInp8/P5VUfUGcH5VX7Bvhl8R8Q6TyPOiDlSTnbM9J6fnWkZxvZEOErXIbl1uCYqVVToSfmQK42oSCCT8+tSLctyQVJHl096qUrZCjG5ZTUpGIH9fwxXdxvCIIBI4M4/KKh09m2ADBMnMmIAM4+ldvctkhROfJePlHPvWbSvkWu0r3lAz4jPHy9qgZPJTI5z/nR392wAU4+zJOPafzmqvaIFsbsfLzPr+dTv4rIbpMpW9OWMbdsDP+dX000ATmDxUdntW23OD1+Wc/351QftW40hDET09eP78qzlVcsi1BINNanMD1qrf0O/JLAdIqPQ648XAC2DMYAgjy5/zq/Z1Sng49gB6ViqjTyLw3MQ9i48mTE4kNkE46VLa0pRSS4mRgK8mJxxgZ5rQW7OtMDYBM8nj55xUV86xFLNbhQRmRAkgfzeZA9KhbVTeSkvFFbpnR7X2oMM2SICmRx5jIpPqC4ypjkAqc4/zpr6a5fuYkiR6GOJ6/1pMNcAp7smeQAZEzA55IE/KjpVN/2XiG7ZIi4nORP9ioLVxj90n2Nd2/3w8IfceuevTB96ktafXkAlBngdfpPlSe1UlrJeJWBlW/c/jvg/8O1OP8E/1q1YUFhIORn5EfrQvR3NSL10Abn3MHEn7qpAGcxmB84oqLeuMxaEY+Wf+7zMU3tVNLNpfUTpu51rdGFHhJJkieeCefwqGxuEkyCcnnPka51On1gQsQi4YweQo255z9qotNa1DW+8QBl2z6kg8c9Mn2qVtNN/2XiU4BLTeLvF2ti37YZap6RmRboztfZIIJkbjgV1bGt47sATEyMfMBueaHdpnVE2e8Qg96O7kHxPmAM5qltFPg14k4Gy6fCPCpPsfzqTTswmEJY9IOT0EkYHSunXXQDsxtBkmIxMTuqO3f1i7LuSmHkSYQZkieefpVdLpvivEW6aOu+aBFthIyNp8vl/cVYKvG4JmcDaf761VsDXOAQJDDcuRLAxxnyJPtVzT6bWMFHDSxbdMKvh25nqScelS9qpK7xLxDdsiYsSDtaSOgMYMQcUr42lgFcjEQrYxk8Vy1rXCfDwcEGZ9R4vUVLfs6xVBENiSAxlTiQROeek0ulUsusvEe7ZVlw0bGP/AGtH5VZYNuju2EqDO1sEqCelWNP2Trmsm4W28+FpUwI88D3NVtJY1V12tW7ga4BJ2/ZXjlup54o6ZSabustcxbpkY0zDxFGmRwrfpXSasgGbV4//AMm+vFWb3ZevAMwNsSSwzOJGaH2/3tm2hh9rbkgZz5nnBqVtVKWakvEapsltWbrEgWrpx/IQPkSeDRPsnsnfaJulkPRNs+gkn1B9qo6qxr1hWY4EkGIxjGc12LGsYDcxBM4gYjzgGPpWL2nlJW7ylTItT2FvxuK21mfAd0eix15x5+1D/wD0kNxJd+75ChCX24MeU8j24zRK3o9XMi4jSJwRMjgZ6YqdNDqTE3UWTAzMnmAQI48vKjpaX90G67DL9o/D5UotsXGJJ3HaYUH7IwOfOoO0fh65bYC2HuDAJCEeLqB5ieDWrt6TVlzaVlMLumTGwyAYjnHFcW9DqRdFslSzBjniAYnHt/cVfTYr+yFuWZ7srs6/aZt1pxK+U+ooze0nhHgvFz0C4UcwfX6V3reztQlu67sPCjMNsADgSCAJMcVa0XZF4PuZrew/ZToQSADx/iA5o6dGPWUkLcXWYCF5lnwkHpic+1cTczyJH8s8eoNaa/8AD913Q2ntAxnECJ6jM+VULnZV3vWRRa3i2h2gACNzqQs/e9fSn/yNOT+ZBHZ2skDtJqSlsg7iz4BI48sTU3ZOu7sEMNxJ6DIH9+lX07D1JIB2KIMEbchTtMiM5IprvYWpADEiDxtgGMkcDOKb22k/7oaotD/7YhuRBwJjr0meaC63tXcGHiMMymTiViehxn86IHs+8AZDbhH3eVIBnz6ihHZa3YubSR/EfdBIz4R0Pzqo1IXumXgdihb1MOIKwPSYGY4opY1W4kgGDgkDHp14zVkswLFSxCgHl8yRE58PXPp61xae80ZcSYgFsz1596tziyFBnAbcxSY6kHBHSlodIzM4tq1yIMqdsAzjPMx+FTXLlzJJcxtiZEif+ryFOrXMYYmDOW8zGd3lSUlwDAzaeIDgliduSeQouEmfQH8Kj7dWNNccRt328jEjvFY9PUVca4S5/wDlefT+CcVxrv8A7I7xuDKhkYg+ATHpAjjIr5GLalF9q/J1ZFmxpywDQJJYbTEiDA+fHNNptKxtLuEM1xGb0hlkT7Vet6J3a0wIGwkksRxtiB8yRiu9QBYVFuMBtAyccAZ+omlGjWqRxQV8/wBhkZ/sOyxs3HPBF0ic5F1559vpVjWTsYhoef6XCI9P0ofb7d0tmyba6jefHwpyXLNGOkt59K0drZctm4BuDKChyNwKxOR61W0QqUptzWryBNMw/wALWzc1GpuS3hf7I6sSsH2CsI/xelbG3Zh9u0xEnqJASJMeZMfI1mv2W2x3mqYkyG27ZjlmkkeYiJ6Z862Gufae8ctgHEx5H6+Hn0o22f8AO4Lkl9kAH7btldPuK5ZXBAmPGpA+h2+8VQ+GQx0dpsY8IP8A1lFg+uTRvtpidPiYBWZzBwM0I+FdO50FqMguhAH8qukn0jafzojL+HP/AC/YwxqdPl+V/jLBx9lgFP5ms98UQtzSZYsNYCR6Q0ROOFrYahANu6Z7xT/3AjHyxWW+MUJvaQGCDqrYzgEhHEH61GyyvNX5P8CegT19pglxVXiw0epCIox85/Ghul03+4iAM2es/etXD+f51o9TppD9B3bKfn/YNUex9Lu0Nsk47gHjytsOvz/ClCran9V5jKFk/wC6IZP2bXU4AWyY8+SefOlfNwX9R1C2LbKOglroJjnO2ParGgVf9m22Ay1i2Tx5W/0/OrHaVlje1AjLaRI9SHunP/lV47Sku1r7xFwJNTaC3AjsdrBmx5h7agefLCob+vRM20CtL+kDvFtk+pIPNXe0dM7XFeAQqkQDBPjtOI5x4Dg0I1HZ7bwBlW3bpkAbnV5BGYEY9elRRliSxPT1/YmC31t28QgYsW3wOg8a8+gE5P41rex+z1sWgvLHLMBEnn38qHfDXYJsl3uMC24gQBgHMgkSDP8ApWiJj5D8KW11lL+OGn5GioqyD1nz/r7Vie19PtLDBYuCR6QVn3JrdBhzlhPPlOazXxTolJW+q+KQrxJJXjaBxmfbFVsc3GpZ8RXtmQ6O62DuJBPUyDhz15yBVx9UTAiGVQZ6EEJPv4ulBuy9QCo28BgBuxI2vn3orYaWMZ/hj6DZ+ldFSFpZoeRztbvbausAO4JWSDtXrjzNUOz7YK6H8foM8ev41pAg7xVIkd7emfkOaHWdGrDQFQJKc4zCDr8/61EauWfvKQFbR2SdY2Rm0nP+JGgfWpHtMNRank6cnn/Gkn1P+dT6WybetbO4iwhJJ5M3LY+QwMTz+HD3SdTZwQRpjIg8d4o+dDbcrrTD5DucfE8fut/zFoQOOLbH86uaILCLCkdzaMj/AKxwPao/iZw2l1p/9sxnyTH9+lWtDpR4CJBNpMkZlSGjHyrP/qz5+SC5CoBtu4ABF1Y64RkOI6Y/Ghly0DqtRznR7j6Mxut+dFf3Q9w7KZ+0ScY2kmR6wBQV9375fAiTo0AE9SLgA8j71dNfNZ+8hXDw7PLrYVyQWtMrFY5dVJIjjIJrN2fhJLndl79/xKCfHAXD9AIGFH19a2HeEGyGBEEgyOIQ/pUPYq/w7ZOJtrz5SxJ+VYxrVIRbT95jyMs3wpbOqW33l1gLfhkqeAsSCsMM9RQb4X7COo/end2i0zKgECctM+GJha9DtgfviN52X8z1SJ8pkYrHdvdvHRNtsWLKd5O/aDkzJmTnnr516ezOtVp2UtUvs8/EmVlmznU/Bdq1eRU7z7Kx4zgs1weXkox861Oq7MFsIqqSq2yu4mcEpy3JPOa8+1XxrqWIJNsNxPdoSBnAJB8z9TXofYd99RpLBcyzgEkiJ2kEtgcRWG2061NQlOV+ARknkgbr7c6W6WEnaOnH8VwPz4qp8WaC3bSQiq25QYEHh5HvA+gop2lbP7k4E427iR5tkZqP4t7PJtAKQT3gOWAxDRyfWsKNRqSztm/Ip6B7UusHcBG2Y5iREyMiRPzmqGt0huadbdschVEmANpUmfUR0qa+AZCkSoO0z422mBAnOf6eVPqNUSxQeDxSesryePx+dckMmnHvzFcsBQwfH3PaDEf1HtXh/wASr/vL9fU17P2SwIdVYkhOogAEL7kjIz7V498VLGqevoPhkcMbGNTNA7T9fOvdewWnT2MiBaUkEdNg/wAs14TY5r2HsHU3P3ZQQQFtrE8mVAkSOIIx9Kz+LwxQj3ipOzAP7PHQHUXJHed4T0kIz3IifNhWq1F/eATMDEGfETjjny68eVY/9nmoUKwIG77W4iYG4kR0MGZweRRK7r52bTkMS0kmViQYg7RGQfQ1x7TRcq8i5TsHdVqF/diCDERAJkEDcCPMfpQv4Nvf7lYTAkc9PtA5HnH9KV8/wW2knvLeFBkFxys8Z54wJoZ8H6tl01tVA4nP3jAiMSTnn061MaX8Urf5eTHiyNXevBjgkeIMCMmcAGOev9xQf4vtC3d0JDGDrE5zB2H86t/vRW2ohY3bDBgjJ6QM+L+vWg3a/aFvvNH3jG7tvjrBDBW2uSImDyPLz4qaNNqV12/XIWI12puyh6SGyfl9P9aCdiXnOktAT/wBH3umSPYcdOKtP4g8kEHIbdlieVUdfw/Gq3YmiYW7dose8VNpU5CALBmMboBMA9RUbuMYWfNP7MeK5S7F1TfuGnAQEGwgWRIJAAIIiCK09wDc7ETtUKxyeDMeWf1qh2NpGFrTC4d3d2wnEBkANsHb93pk8n2os8W3YgYEYPB3cFpEgrk+/pUV6kcbtxbGr2KmtaFg5ec4OZmCR78das93bQwcsTB9ZEQQOD/fSqmn1igncxOx5njBGIxnI4qbVX4YBozwemR1PM8HzwazlGWUWhJokW4wYgkQCMiBOefpP0zxXCXw8FTIPTkwMbZ4mR50PumJWfCGywI4mScny6f4hVbS3mClQSMYAAJ8WD8icfXrmdI0bxxITnnYM982fTn1jkj5Ac+tQ3WDKysMEH1yQMn+lLT3hDBWCsqgMTM7SPtEH386HWbu5QI8RPu3OTBkSREe/Wmqbzy09+oORnviVe5ZbiAtbgC4w3HaIhCSTlumSfUUZ0+Azck2wF25EQCfF5iPzqTWst8FIBUI0iAAqCIMefBxxjyqK3ba3IQKIQbhtwGwrbckBcHjmB5kV2Y8VNJ6+QoyzCSXpvCfCS94/gsenlUeneF0BMAd0cn/AOMA4wf796hfUbbyG5ie86egE4OOse1U9FcK/ubTK7QAJ+93YP8AX/LiscF1l7+Yu4TLAau60f8A49rAn+e99cCRTau4o1tsgHOncEfNl59zUFy5/vdwoPEbFowOjbrpP0wPzp+0tSDq7ZYbdthzI4JJE8e4z1pYM/p/5HfMsfFjD9y1QiSbDHgYhSP7+VWeznm0jQTAH2RPABieo6/2aB9s6hjotWTBBtMOsjwk9funHvFEdEbndoyljNtcZGehzwv6UnSw07dvkhKV0EX1Gy3EbTJgExkz58zNZbXOTrrxBBP7mkE463BMyYHyrUXIdRv8M4PG4EzkY/sVm10f/wBTYEmDp0OMyN7gfMGadDJSb5PyC7NTc1CwAeAN2Oc5gD6VU7MUDT23XooAJxiTEjI6cetU7mrRpVyFcFtx84yqyBzzjzmpLN9nt3NxWFaIgbVETI9sCPL1modO0bdpOIt3Fi8jE57q5noc2zjrAivOP2kp/FRhwR+J6V6T2TpmueMxG1wBGfEARJ9uPWvOf2gg+DECYj6x9JP1r0/h+VlyuE843Miv9a9j+HXK6Sxg/wDCWGgkDjyyJnrg5FeNWq9k7IcrprIEbRZRmJHWBC5OevH4VXxVdSK7SIPUn7YYLpXWQYK5BOSbimNo4gGJBmpu0tpABCTM/wAQA+fGD5n8aD6y2rB7ZMEhSIUECCrRg+HcAJ+YFEL99WbbdP2ZggfakziQcDy9a8p00krdr/BpjyKaNH/MUMHHMzJ5gAn5n+lda25tuu4gFkIS0wznM+h8Qj3OIobbtnuw6lXaTKsmUwI2NEE8cCM9Ond7tFXvLdGLhgqDBUDkH/Mnr0itow67ceH57jJyyNB8N3iQFKbJQtc5+3gcxnAHyivJ/jdI1bx5CvS/h/UE3xbJjwNIEESfESG5yc5nmvPv2haYJqP+rPToAOlel8PyytzG84mctHNeq6XUMmkVmY5sIFAz4Ykkz6xGeh9K8qt1uU1hfSWAF+zbYTjxBd0xPlj5VfxCGJQ7yIOxS+FrgFgE+HaQZ/mDRIJyARkiQetG7G1V3BnG7ADED+GTLEeZPiAkAZOKzfYDsbIRjFsspPrCcwIJIk+hmPWr19n71Fnw/wDLZvCTAB6/YMwRzWdWF5tXFN9YPWHtKrNaXrjcSBDQORnInHGGrO9gawW0sgrulI5ySQI2ieRHlyafW68L40YKdpBBxDt4TnMgDziZNArd4L3fMgA8wJAABnp0/Gqo0Fhd+IYuq+9Gw1OvXc0EbS45JyOB6TwJ9qK/DmmGxrrKVwVUspBLERuUHAIAIMScnzrNfCY36i3Fvvu7G5kiAAsAbjxzkYOY+dbztBd9xYUlVbwNwqyTKGB6ZjiuLbJYLUo8s/fv6jp59YFJ2eRsaBbZX2uVjFvmcHB495zVzT6ru75tzIdNwxPd/aBz1BAH9TU3amtNuXQjdJhdoBkcCPSfcwOlC7gbUDcxYXAQoA2yxYmIjhcQSTz06niTc1eWnv6lvJ5BmzqWZvCpgsAxkQoHiCwR+Qxj351Wva49w2z04Czuz8sHOJ8qoM7Wke2WG883PF5RB5HGMeXJ5rjspnZmtgqJE7oIBAB8vQHHqeKrBH548Px6hi4BK9p/En8NhuY9ZIU/eAnnHWTJqtrrkyhwBJJOAT0JJEktM+3lVq3qRYtWw7biAfFztzKgGORPTz96e+pa39kEMxdEYcgAeJoORI61nCWeea5/Xh9CmuRTGgJVQzGXUFLa5PiwCTHhgeXuaG39GEY7SZCTJwWcQsCMHjrnGDUytdtuqWyDlgrBgAJGTkY8vp86g1KF1ckqoRhuZuoIG1VGcnxc12Ur4r4sn/rTwM3poXNDpSgMXSXKDKLO9SMXBJJgGPrwBxMty1ppADHJO8btrDIJkYGc8cGhNlLiFUJbcOhOBHCkycDIj19qNaYqtkOSDcJVoB+wASYHnJBJA+VKomnrdPlx9+gIGWLbLcuQIYCcgTD8LnjJGPWil82vC24o22CIyIERI9fve9C+8u/vJcgXC8CFxJLCV55xnPU8Vet90jslxGBZjI6E52nwklpIHlxjFE28nxXJiQL1YMC6hZrgJkKGLKCREbs7oI9j9K9i4VNlUfvAgJaASqeALlh/iJGOpojd0TW7rsrbkySoVoIHAJEEn5nM8CIqbUape7ZXQoxt8QQM+EekDAmIxPWtY1ckln6/occtSlptaBqbgH2US2uJMw90yOpJk/WKua22p1gVsK1q55jDlfu9esj5npQ21bui++o3IAotysCSo3hWC9RzGegJxE19Lrd+rVt+0iyxPEMSElepkjA+XzpypNtyX+P3sjRML9s6VRpL5jLWbhmeIRoA9DB59KIr4LNpzJHdLuGJAAUxjBWDmZ5PWh/a1lv3O8C0sqXPUAFD04BgyPnS0LzaSASCkYbgqATBx0H4msH8t76P39g0iF7uqAlgRDHapESqiWYx1HHrnpQC3fntHEKBpUUEmBG5h5wQZ/Hzolp5tMoCbnZoSeROMQT1ETxQK/Za32hdV4Y9wpyAQ0u2ccD8frVUVHOK5Exb1Yd1vY67oVirsVBEypfk7jHzECBTdr6G/cbbavFCx2t4d3jkeISVgqZHH3uKksaru7PEsm4qzTjG+IOTBkCp9IxDK3iYqPFB5MZOeJGD+orNuonflz9/kE0DvhTQ6izqF73VPcG1gLZEL/KCSOsZA8jWS/aJO5B0luvOef7869D0umA1H3k2pPIjxdQDJHTk+VefftB4tSIOZ8pJyQfbrXpbG7tP9eRTfVMfbr07svtRWt2lYAr3SpmTONsCP06YnNeY2zXpvwZeRrSl7c7UC7syhn7QWIJI9/rWm3qKgpNXsZLWwX0OlhwPAALe8bmLSfCoYT8xyT9aa2FA2XbazJaeZknIwQBnPn7U1/Sq17bJD7SZBwVEkpA+SjPUccVSKO7NP2V8KwT5AyJ6RH4TxXkSwtt34dxea0B1m9aVnBi5ciRkwh/CWnpHv5B7ilRtO0+Pc4B8gIXyDLJU9Kn0x2lNhYlWyVThyOpMTyeePPqL+qtW2siSTuMKvnks2AQSB1bzrtj1HzuY6ot/DupAupbKhAxH3Su7BEyfl1k+eazP7RbLC8pYzIMH6c0asJcBt3XBAW4niiPEDkKZOcxPlUH7XrQFy0Rx4h+XWurZpK8bdvmWvlZhENaDTWt2lZsHu1YkFgDB8PBMtEzA884rOWzRTXwu7OdsRB6IJM8dc121I3RC1LOl1JW1bVjKqZgDgQoM+fzPEj5VY1GsVnV9sAAg7WPUwpb28h+eBB1ELcXM7gwieilenSY+lT9k6oKCWAO/+bMGQcepEz8xWE6dusl7Yp/Mydw3dvDAyBBjHONsZJgnPqDVXW6XaqM29WCwylYgDgknzz06fS3objvcsRcUl7y7QZhX3AJuEQRwSATjGOnoXb3ZpK2xeCs76he8dUJi3B4XnmYUbvtdeawrbTuZxT4++RcI3izF9gaHW6d7dwLcRbi+IxINogud6gyDAnMR+FekW2YWbds3V3d0SzZBIMuM4gn6nPFWtNcdSy3YVFgW2LLJC/zR0iPpVPW6MmGClzyXwC20wJJiQM8e1ePtG0OtJY0l3evI1UMKyKepBDrtKztJmYmTMYBhpI9YNStqyioFAN6NhIM5Jk7es4A9Yqve1ITbc3tuP27UeLwktgqYH4+2RVbTeJ52ggywcBh1GARmcMTBjj3cqd0lqRisyz274FVGaLir4lC4HMYAncRmZgEcRQ3tKw62w4RwDAjbPgzndloBJ5o3q43IwJ7uxtUu0ywXGepJEH0n1oiNUXDqCoUrO3qF3AKI48uMD1qYzlGKaXvu995WFNgFbTC1auQHBP8AzB4Y3EbgsSTkGfTiKJLda33TKwMjbtOGAJDPtAGIIPJOJofa7SLFu8MlCDaIhRK8bkjPQcdR5im7Q1neIptjdcDniCQB5rMwRx+HFLdzm0miVJIt9s65FQ90dwaVLDOBxMcCcR1HUGq3+xlVQTud2O1YA2lI2kzyQpJzPA9abs61vhlCbixZrbSCAuADEySRMDB8/K1dt3b7uIhUDQTgAnGD8ypj5+1ZUurF95Td8wGCLfdO25RvJYBcqpklojpg+tEdUi7NwuAqbcDEwATJB6nJMgckY6iidXbcGYLKm0SYJfayBZ6YIHnkeVPeuTaGwwxQqzKAFWFZSQTH8xk+ddClPV/7z8jG6Cp06m3bZFILKYIJO4cA5wJAnoar3UazvZwveuy7SskhMjI9VPGYzOM1bsOVs/w2tuowm0jc0jbjyWcj50E1Ws3Hdhduz+JgeIoofw8qsnr5VMFOUmnpd/n8cC20izd1TgGStvaA5mNwBkbNudzfZPXGcxFVu1dcbsd8PECG2qCd24Db4gR0AMf+4PSm7RtSS5c3JTduI2bj9oRExIJEHkirDj+CpCjvGU+J4O52MYzgbCAAR5eVaQw9V2z07vFdwrvNAqyN4kqXvZB8a7RPikkAlXHAGRgY5qvcS1ZuLcVizC2ysxMAP4TK9WOCpxENNWLmtVnIZVBXmJ/8o6kyPPEChd/V7rbqoDShPiKh0SMC3I8SxkgZ69DXUoyldXvf8ExkX9d2szW3UnaSXBJJMg2iAu2MHHp+FHewrhKWgCAGX7RtkbZADE9CY4PX3rz6yz4tkkFniJknchjjyn8aP98qsoRi/drm5AxkAHbPCjO38aKtFYFFcTRSyNjp7yDe55UQsnxZOWiPIRPOTQLTWO+7U7tiRusAYPGWjP4/T5112PqoIlkKhgwcgkmHUAQOHngEHjg9RWpvMdeXWcWw3OQFeSJjJEevXk1hSp4ZyS5alJm1QO4RGZWDSO8ReAJVYBOAeTEwflTaWzC2kDqbYMtn7SEFvEeJjHHsKrhmtW13ePEZH2bhiYj7qyRg5+tULdyAT9sAyGURmADAImCcz5E48+WHWeWf75kvINaQoL8gklhkMScwGKgnoFgx0msT+0oENbHE9PaOfY1rtH2e6ahx4dq2y25Z+8CpAnrhSfnWM/aYTvQQYBn2KqI+UhsflXp7HZtWfuyKXyMxor0r4L7bNpltC1u321bg8DyPQTOeJBziK80XpXrXZyXLOn07KRPdIY2jxAwRbbrsxODzVfEZRVO0lr6ERTvdDdo6G8bxbYwUZaDIXoVEY3ZJ6z70Z0/Zlgqo71weWgid3WenWPb50N7y9chDcNt4LeOVl1yRHM7SfL+lWbCiyid5tdyPFP2QeYXjic59K8WpKWFQvnwt68O00SV7mA7M1oDi2LZdTcABBjPJmORCxE8e8lO12W2pSz3igBe9fALPkm3HODPBjkHpQ9NON5ZCAi2yARgljuVnGJBgHPORU3bGsBtXbrlZciF2/aBAz1AMsDJ/GvWnHFOJzrJWItN2iQqbXBXejDHWCYIJOPEMwBI9Jo5+120Cttv8WPcCsP2PZ73aD9kMxby2gJiPKSBWv+O7m/QaJ/O2h+qCuvDhmkioPJnnir0oh2oAe8OJ3sozmIIOJ4wMxVTTmXX1YfnU2pM7vV2/E11PQFqjjU2SSIEKzkbpxMxB8o59fau9NoW/eV06ncd+2becDLMvyWTnyqHVat2DJMJuP5n+pp+z+1X07m4hO/unWZMjeCpb1MHAPWDWTU2nbtt5XJlbEzVdo6E9nai3qUslrIYd33jCS2TMRuSYJBK4nia02l7ev3bAuIuwWdzSQW3lixVAGj7pxHoQehy+r7Z78J3mLdhAmZYlt0BoxJiTBMCK2FjXq9s3bRD3CXZmZYG+2YgKT9lcQJ4FePXTUYupG8r2v++Gl/0bxsr2ObXa++4JIQXFA8YIUS32piOkDzn2Jrs8u7Mu4BBKK2I2xjb6iDz+lCxeVUYsFN1nJBKgnY8ECYMHqM4/CiGjuKx2mTI2lhjbAJZj5kziJ6zXHKmpRbSsh37QLfRWv2wxbb4i6iDJURBM4z5TE1e0uFe3btxHB64Blc/Pp0jmpNfpxsX92BPg8JMDG0lRmCQo8/IUuzNCPHcJMjdgEjdkKRPTiZFWpQjG8r8vXn2Ged7Fy9cC2wpCmEkDpuY74K+eYA55xiqh17K20wWeCT1n+TGIz+FTaTTJKBixB+1PTgKARmZB9PlVCzrVW6YxIIHMATg8gjwg4g1nFR0Svr6dxbbQ1rSozOzNDJMwIJBERkYgMp9ai1naoWI+28FmA8CrxyOoUkiAYg+dWrDobxDywbIXrsKhRuPzyY8qB9rsHVlRgu1yE5gBQHb9P+7510UqMakrPPyzsZXsroJlfAbquAYLgiSd0sJiMD7IHyqfUnUOSUK7Ci3HDHaDJHJzEnp6+9ULRe2ndFNwuCSSwIRmbcYECcj6Gue0tW1xB0I2wFwACYCngxhDjmDnNDp3byTzyHisUe9F0PbiWAkKDwRuM7vMmB6QKt6XVPbt217uTMGZgghiSy8fKeuKgv6dLBubZkjc0ZlVUsAZjwgwY9BzU1vUABXRioNvc8TJZzhc8iFYfjWySV76Mh5Mg0vaWnRrik+LcRuEBRtmYE/zS0nGRSZw63e7YQFQETIYmFzmGBiY+XWhXZml7/UgIN+WcljyqmWM/wAuYjkgjFW9L2eO7vLBDu9oxgiD49oHH2WOfMjyrSNKOLJ5+/0J3Ov30XDtIwGSCcCF2hsA+GefOc9am1Gra4UKeJisi2BI8ZYnJyGxAA8segPRMgU3AxLGPDEDoZ65+zx60Y0WqSzftm4zgJcKSACSw2tI8lyB/wBvrVOCs1FXBdoOS41krauWjvW4XYnJYFSApgfZBMz4uo5obrbJVz4pAuNsIzBWCY6zgYj7wo52j/vF9iu7eFDLxKq0kAk85Vj+ggUD+IrhDINxYKn8MR0LEkmfvSAPUAZrai7tX1tmiZKxQtOVR7xEeI27Yg4cqd7AT0WR82B+7UtnUG2WVwEcqQRBIEwCBPUcE+p+dFtXpe7t2X5W3YF0KQINy4S26J+6pk55UAUCuaVzbW9vB3JuIzIQkhfEeTj8smtnOMsnpoWr2DCXntFSywHIjgjZuljgGQcfPHNW+zdVOsL2lgiyYQsGJ8WV8wxUz9YrPWtPcY2rQB3lwgEg+IsF2zMRPrFF+y9IbWsa24AK2wGMk4DeJhGfszisamFRd9bPwLje5r115QKu8d4VCurEMTBCiDtwYAGMZGKH6MlUb7xgliACc5kAg+ZIkeXmKXZ3aIFt2NsHc6kuYLElVO3I/wALGZ+fSSem0e60HCpNwrsC4kR4F4AAHi/8R7+fNYHa3vX7Dw3Jvg/UXjeC7FNoglnMloKGAM7RBkRWf/anynz/AKVpfhxm75VjwAOqkmY2rwB0BMtniYrKftQf+Kq+U4/L8676C6yLT6hiEr0zs1rr6dIAU7QltiQoHAkkxO0SfPIGevmamvTOzNQ1vTo7MfFAjkbFGcdOnGcA5iK02uOJJGd7BTt/SLe7sIZuIftN1MgO09TAqrqrwHgLdQQzE8EDHHUjdx5eVR/u6bLIO59ztGf5ArHPmYj2PTmXtTVW7LF2lmnZP+EZ8uv9K8bd662/fL3kDld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54" name="Picture 30" descr="http://blog.lastminute.com.au/wp-content/uploads/2011/07/swan_valley_featured.jpg"/>
          <p:cNvPicPr>
            <a:picLocks noChangeAspect="1" noChangeArrowheads="1"/>
          </p:cNvPicPr>
          <p:nvPr/>
        </p:nvPicPr>
        <p:blipFill>
          <a:blip r:embed="rId10" cstate="print"/>
          <a:srcRect r="50433"/>
          <a:stretch>
            <a:fillRect/>
          </a:stretch>
        </p:blipFill>
        <p:spPr bwMode="auto">
          <a:xfrm>
            <a:off x="395536" y="4941168"/>
            <a:ext cx="2088232" cy="1331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IRO_PowerPoint_120322">
  <a:themeElements>
    <a:clrScheme name="CSIRO Midday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313C"/>
      </a:accent2>
      <a:accent3>
        <a:srgbClr val="78BE20"/>
      </a:accent3>
      <a:accent4>
        <a:srgbClr val="4A7729"/>
      </a:accent4>
      <a:accent5>
        <a:srgbClr val="9FAEE5"/>
      </a:accent5>
      <a:accent6>
        <a:srgbClr val="1E22AA"/>
      </a:accent6>
      <a:hlink>
        <a:srgbClr val="41B6E6"/>
      </a:hlink>
      <a:folHlink>
        <a:srgbClr val="004B87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CSIRO_PowerPoint_120322</Template>
  <TotalTime>1583</TotalTime>
  <Words>293</Words>
  <Application>Microsoft Office PowerPoint</Application>
  <PresentationFormat>On-screen Show (4:3)</PresentationFormat>
  <Paragraphs>83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CSIRO_PowerPoint_120322</vt:lpstr>
      <vt:lpstr>Proposal to host IOCCG-22 in Perth, Western Australia 2017</vt:lpstr>
      <vt:lpstr>Venue options</vt:lpstr>
      <vt:lpstr>Location of venues</vt:lpstr>
      <vt:lpstr>Fraser’s – Kings Park</vt:lpstr>
      <vt:lpstr>University of Western Australia Indian Ocean Marine Research Centre</vt:lpstr>
      <vt:lpstr>Cottesloe Beach Hotel</vt:lpstr>
      <vt:lpstr>Price Comparisons</vt:lpstr>
      <vt:lpstr>Logistics and Date Considerations</vt:lpstr>
      <vt:lpstr>PowerPoint Presentation</vt:lpstr>
    </vt:vector>
  </TitlesOfParts>
  <Company>CSIRO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to host IOCCG-22 in Perth, Western Australia</dc:title>
  <dc:creator>Hardman-Mountford, Nick (O&amp;A, Floreat)</dc:creator>
  <cp:lastModifiedBy>Hardman-Mountford, Nick (O&amp;A, Floreat)</cp:lastModifiedBy>
  <cp:revision>30</cp:revision>
  <dcterms:created xsi:type="dcterms:W3CDTF">2015-03-05T07:21:47Z</dcterms:created>
  <dcterms:modified xsi:type="dcterms:W3CDTF">2016-03-01T05:36:16Z</dcterms:modified>
</cp:coreProperties>
</file>